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3" r:id="rId3"/>
    <p:sldId id="292" r:id="rId4"/>
    <p:sldId id="288" r:id="rId5"/>
    <p:sldId id="287" r:id="rId6"/>
    <p:sldId id="290" r:id="rId7"/>
    <p:sldId id="291" r:id="rId8"/>
    <p:sldId id="293" r:id="rId9"/>
    <p:sldId id="265" r:id="rId10"/>
    <p:sldId id="258" r:id="rId11"/>
    <p:sldId id="261" r:id="rId12"/>
    <p:sldId id="294" r:id="rId13"/>
    <p:sldId id="266" r:id="rId14"/>
    <p:sldId id="268" r:id="rId15"/>
    <p:sldId id="269" r:id="rId16"/>
    <p:sldId id="267" r:id="rId17"/>
    <p:sldId id="270" r:id="rId18"/>
    <p:sldId id="271" r:id="rId19"/>
    <p:sldId id="272" r:id="rId20"/>
    <p:sldId id="273" r:id="rId21"/>
    <p:sldId id="275" r:id="rId22"/>
    <p:sldId id="280" r:id="rId23"/>
    <p:sldId id="295" r:id="rId24"/>
    <p:sldId id="285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26B"/>
    <a:srgbClr val="58C2AE"/>
    <a:srgbClr val="A3E830"/>
    <a:srgbClr val="76B5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61"/>
    <p:restoredTop sz="94397"/>
  </p:normalViewPr>
  <p:slideViewPr>
    <p:cSldViewPr snapToGrid="0" snapToObjects="1">
      <p:cViewPr varScale="1">
        <p:scale>
          <a:sx n="83" d="100"/>
          <a:sy n="83" d="100"/>
        </p:scale>
        <p:origin x="224" y="4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70A69-BE98-4B4E-B90A-D1BF017A6FD6}" type="datetimeFigureOut">
              <a:rPr lang="en-US" smtClean="0"/>
              <a:t>5/5/17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CF7A95-9F54-D940-9DA0-29EFAFDEDE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637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F7A95-9F54-D940-9DA0-29EFAFDEDE5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91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F7A95-9F54-D940-9DA0-29EFAFDEDE5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429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F7A95-9F54-D940-9DA0-29EFAFDEDE5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875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F7A95-9F54-D940-9DA0-29EFAFDEDE5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620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CF7A95-9F54-D940-9DA0-29EFAFDEDE54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204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32452-F83F-3649-9DF0-A08234B2959F}" type="datetime1">
              <a:rPr lang="en-US" smtClean="0"/>
              <a:t>5/5/17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497B-284B-C741-A616-AA7417E6CE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47B2F-F4EE-A540-A597-A8979330CBBE}" type="datetime1">
              <a:rPr lang="en-US" smtClean="0"/>
              <a:t>5/5/17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497B-284B-C741-A616-AA7417E6CE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156BD-41B5-1A46-9C7D-646B6F9FC544}" type="datetime1">
              <a:rPr lang="en-US" smtClean="0"/>
              <a:t>5/5/17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497B-284B-C741-A616-AA7417E6CE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4A4B5-2F8E-704B-AA05-BFA2FA3F613B}" type="datetime1">
              <a:rPr lang="en-US" smtClean="0"/>
              <a:t>5/5/17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497B-284B-C741-A616-AA7417E6CE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3A58A-5C11-5644-BE51-67159DF0AAE9}" type="datetime1">
              <a:rPr lang="en-US" smtClean="0"/>
              <a:t>5/5/17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497B-284B-C741-A616-AA7417E6CE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91B4-693A-124D-9113-9FCA37071715}" type="datetime1">
              <a:rPr lang="en-US" smtClean="0"/>
              <a:t>5/5/17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497B-284B-C741-A616-AA7417E6CE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688F6-48CC-2E4B-91C9-26053A058309}" type="datetime1">
              <a:rPr lang="en-US" smtClean="0"/>
              <a:t>5/5/17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497B-284B-C741-A616-AA7417E6CE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AB0DA-32D2-DC45-A905-078987F758E0}" type="datetime1">
              <a:rPr lang="en-US" smtClean="0"/>
              <a:t>5/5/17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497B-284B-C741-A616-AA7417E6CE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6E8F3-36B6-6948-9337-C71EC139E832}" type="datetime1">
              <a:rPr lang="en-US" smtClean="0"/>
              <a:t>5/5/17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497B-284B-C741-A616-AA7417E6CE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B478D-89BE-084E-877D-CE455F71F7CF}" type="datetime1">
              <a:rPr lang="en-US" smtClean="0"/>
              <a:t>5/5/17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497B-284B-C741-A616-AA7417E6CE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54643-13B8-974D-A879-1B744BC5ED6D}" type="datetime1">
              <a:rPr lang="en-US" smtClean="0"/>
              <a:t>5/5/17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E497B-284B-C741-A616-AA7417E6CE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6B9211-6052-FF49-B45E-8AA5CC33DA06}" type="datetime1">
              <a:rPr lang="en-US" smtClean="0"/>
              <a:t>5/5/17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E497B-284B-C741-A616-AA7417E6CE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Relationship Id="rId3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jpeg"/><Relationship Id="rId5" Type="http://schemas.openxmlformats.org/officeDocument/2006/relationships/image" Target="../media/image39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1.jpe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3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Relationship Id="rId3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48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Relationship Id="rId3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4" Type="http://schemas.openxmlformats.org/officeDocument/2006/relationships/image" Target="../media/image26.jpe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6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724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3212" y="2969510"/>
            <a:ext cx="11079480" cy="1464250"/>
          </a:xfrm>
        </p:spPr>
        <p:txBody>
          <a:bodyPr>
            <a:no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Automation, Orchestration and Beyond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538565"/>
            <a:ext cx="9144000" cy="543242"/>
          </a:xfrm>
        </p:spPr>
        <p:txBody>
          <a:bodyPr/>
          <a:lstStyle/>
          <a:p>
            <a:r>
              <a:rPr lang="en-US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From the War Room to the Board Room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1660902" y="6141676"/>
            <a:ext cx="9144000" cy="342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Bob Kruse, VP Alliances, May 2017</a:t>
            </a:r>
            <a:endParaRPr lang="en-US" sz="18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9500" y="2120472"/>
            <a:ext cx="4946904" cy="7528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76044"/>
            <a:ext cx="5732646" cy="741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526175" y="2215645"/>
            <a:ext cx="2723971" cy="508066"/>
          </a:xfrm>
          <a:prstGeom prst="rect">
            <a:avLst/>
          </a:prstGeom>
          <a:solidFill>
            <a:srgbClr val="0B4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"/>
          <a:stretch/>
        </p:blipFill>
        <p:spPr>
          <a:xfrm>
            <a:off x="0" y="4283454"/>
            <a:ext cx="12192000" cy="25603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3454"/>
            <a:ext cx="12192000" cy="2574545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436723" y="2821465"/>
            <a:ext cx="2721223" cy="1543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  <a:buFont typeface="Wingdings" charset="2"/>
              <a:buChar char="§"/>
            </a:pP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Track Consistent goals and metrics for security operations</a:t>
            </a:r>
          </a:p>
          <a:p>
            <a:pPr lvl="1">
              <a:lnSpc>
                <a:spcPct val="100000"/>
              </a:lnSpc>
              <a:buFont typeface="Wingdings" charset="2"/>
              <a:buChar char="§"/>
            </a:pP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Incident Response and beyond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5212" y="622866"/>
            <a:ext cx="10465684" cy="837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B426B"/>
                </a:solidFill>
                <a:latin typeface="Roboto Black" charset="0"/>
                <a:ea typeface="Roboto Black" charset="0"/>
                <a:cs typeface="Roboto Black" charset="0"/>
              </a:rPr>
              <a:t>Our Vision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75212" y="1314570"/>
            <a:ext cx="9734164" cy="389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58C2AE"/>
                </a:solidFill>
                <a:latin typeface="Roboto" charset="0"/>
                <a:ea typeface="Roboto" charset="0"/>
                <a:cs typeface="Roboto" charset="0"/>
              </a:rPr>
              <a:t>The connected fabric for your security infrastructure and teams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656057" y="2313399"/>
            <a:ext cx="25234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Complete Case Management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677503" y="2215645"/>
            <a:ext cx="2723971" cy="508066"/>
          </a:xfrm>
          <a:prstGeom prst="rect">
            <a:avLst/>
          </a:prstGeom>
          <a:solidFill>
            <a:srgbClr val="0B426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588051" y="2821465"/>
            <a:ext cx="2721223" cy="1543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charset="2"/>
              <a:buChar char="§"/>
            </a:pP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Increase Efficiency </a:t>
            </a:r>
          </a:p>
          <a:p>
            <a:pPr lvl="1">
              <a:buFont typeface="Wingdings" charset="2"/>
              <a:buChar char="§"/>
            </a:pP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Leverage Existing Investments</a:t>
            </a:r>
          </a:p>
        </p:txBody>
      </p:sp>
      <p:sp>
        <p:nvSpPr>
          <p:cNvPr id="33" name="Rectangle 32"/>
          <p:cNvSpPr/>
          <p:nvPr/>
        </p:nvSpPr>
        <p:spPr>
          <a:xfrm>
            <a:off x="4850961" y="2313399"/>
            <a:ext cx="24785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Automation &amp; Orchestration</a:t>
            </a:r>
          </a:p>
        </p:txBody>
      </p:sp>
      <p:sp>
        <p:nvSpPr>
          <p:cNvPr id="35" name="Rectangle 34"/>
          <p:cNvSpPr/>
          <p:nvPr/>
        </p:nvSpPr>
        <p:spPr>
          <a:xfrm>
            <a:off x="7826083" y="2214685"/>
            <a:ext cx="2723971" cy="508066"/>
          </a:xfrm>
          <a:prstGeom prst="rect">
            <a:avLst/>
          </a:prstGeom>
          <a:solidFill>
            <a:srgbClr val="0B426B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7736631" y="2820505"/>
            <a:ext cx="2721223" cy="1543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charset="2"/>
              <a:buChar char="§"/>
            </a:pP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Skilled and learning organization across all levels</a:t>
            </a:r>
          </a:p>
          <a:p>
            <a:pPr lvl="1">
              <a:buFont typeface="Wingdings" charset="2"/>
              <a:buChar char="§"/>
            </a:pP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Power of historical data correlation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099468" y="2312439"/>
            <a:ext cx="21771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Collaboration &amp; Learning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5184" y="6042371"/>
            <a:ext cx="12487054" cy="16237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472" y="6331327"/>
            <a:ext cx="1533420" cy="23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" grpId="0"/>
      <p:bldP spid="31" grpId="0" animBg="1"/>
      <p:bldP spid="32" grpId="0"/>
      <p:bldP spid="35" grpId="0" animBg="1"/>
      <p:bldP spid="3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9388" y="1674482"/>
            <a:ext cx="7597984" cy="427386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5184" y="6052578"/>
            <a:ext cx="12487054" cy="161349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53882" y="2038212"/>
            <a:ext cx="3598322" cy="1229972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latin typeface="Roboto" charset="0"/>
                <a:ea typeface="Roboto" charset="0"/>
                <a:cs typeface="Roboto" charset="0"/>
              </a:rPr>
              <a:t>                  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Comprehensive SLA Tracking &amp; Metrics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Evidence Collection and Journaling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Meets Regulatory Mandates and Compliance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35589" y="2204311"/>
            <a:ext cx="3522208" cy="1142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Automate Playbooks for Incidents and Security Operations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Automation Playbooks: 100+ Extensible Integration | 400+ Security Actions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32774" y="3984081"/>
            <a:ext cx="2950243" cy="12067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Historical correlation of all Indicators across incidents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Auto-detection of indicators and STIX import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Import STIX and analyze indicators across incidents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953882" y="3987788"/>
            <a:ext cx="3587604" cy="1459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Real-Time Collaboration and Hand-Offs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DBot ChatOps capability for real-time interactive investigation with experts and tools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400" dirty="0">
                <a:latin typeface="Roboto" charset="0"/>
                <a:ea typeface="Roboto" charset="0"/>
                <a:cs typeface="Roboto" charset="0"/>
              </a:rPr>
              <a:t>Auto Documentation for all investigation actions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endParaRPr lang="en-US" sz="1400" i="1" dirty="0">
              <a:latin typeface="Roboto" charset="0"/>
              <a:ea typeface="Roboto" charset="0"/>
              <a:cs typeface="Roboto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i="1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57641" y="5740602"/>
            <a:ext cx="10382573" cy="576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600" b="1" dirty="0">
                <a:latin typeface="Roboto" charset="0"/>
                <a:ea typeface="Roboto" charset="0"/>
                <a:cs typeface="Roboto" charset="0"/>
              </a:rPr>
              <a:t>*Learning DBot </a:t>
            </a:r>
            <a:r>
              <a:rPr lang="en-US" sz="1600" b="1" dirty="0" smtClean="0">
                <a:latin typeface="Roboto" charset="0"/>
                <a:ea typeface="Roboto" charset="0"/>
                <a:cs typeface="Roboto" charset="0"/>
              </a:rPr>
              <a:t>empowers Tier </a:t>
            </a:r>
            <a:r>
              <a:rPr lang="en-US" sz="1600" b="1" dirty="0">
                <a:latin typeface="Roboto" charset="0"/>
                <a:ea typeface="Roboto" charset="0"/>
                <a:cs typeface="Roboto" charset="0"/>
              </a:rPr>
              <a:t>1 through 3 analysts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73862" y="4660915"/>
            <a:ext cx="1376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Real-Time Interactive Investigation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80072" y="2505348"/>
            <a:ext cx="1098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2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Incident Management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32546" y="2505348"/>
            <a:ext cx="1225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12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Intelligent Automation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447726" y="2126907"/>
            <a:ext cx="362723" cy="369332"/>
            <a:chOff x="4447726" y="2126907"/>
            <a:chExt cx="362723" cy="369332"/>
          </a:xfrm>
        </p:grpSpPr>
        <p:sp>
          <p:nvSpPr>
            <p:cNvPr id="17" name="Oval 16"/>
            <p:cNvSpPr/>
            <p:nvPr/>
          </p:nvSpPr>
          <p:spPr>
            <a:xfrm>
              <a:off x="4447726" y="2126907"/>
              <a:ext cx="362723" cy="36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6B5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514680" y="2126907"/>
              <a:ext cx="241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1" dirty="0">
                  <a:solidFill>
                    <a:srgbClr val="58C2AE"/>
                  </a:solidFill>
                  <a:latin typeface="Roboto" charset="0"/>
                  <a:ea typeface="Roboto" charset="0"/>
                  <a:cs typeface="Roboto" charset="0"/>
                </a:rPr>
                <a:t>1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989138" y="2132024"/>
            <a:ext cx="362723" cy="369332"/>
            <a:chOff x="6989138" y="2132024"/>
            <a:chExt cx="362723" cy="369332"/>
          </a:xfrm>
        </p:grpSpPr>
        <p:sp>
          <p:nvSpPr>
            <p:cNvPr id="18" name="Oval 17"/>
            <p:cNvSpPr/>
            <p:nvPr/>
          </p:nvSpPr>
          <p:spPr>
            <a:xfrm>
              <a:off x="6989138" y="2132024"/>
              <a:ext cx="362723" cy="36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6B5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066055" y="2132024"/>
              <a:ext cx="2086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1" dirty="0">
                  <a:solidFill>
                    <a:srgbClr val="58C2AE"/>
                  </a:solidFill>
                  <a:latin typeface="Roboto" charset="0"/>
                  <a:ea typeface="Roboto" charset="0"/>
                  <a:cs typeface="Roboto" charset="0"/>
                </a:rPr>
                <a:t>2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379609" y="4668149"/>
            <a:ext cx="1263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Threat Management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029890" y="4323785"/>
            <a:ext cx="362723" cy="371832"/>
            <a:chOff x="4029890" y="4323785"/>
            <a:chExt cx="362723" cy="371832"/>
          </a:xfrm>
        </p:grpSpPr>
        <p:sp>
          <p:nvSpPr>
            <p:cNvPr id="19" name="Oval 18"/>
            <p:cNvSpPr/>
            <p:nvPr/>
          </p:nvSpPr>
          <p:spPr>
            <a:xfrm>
              <a:off x="4029890" y="4323785"/>
              <a:ext cx="362723" cy="36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6B5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141122" y="4326285"/>
              <a:ext cx="145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1" dirty="0">
                  <a:solidFill>
                    <a:srgbClr val="58C2AE"/>
                  </a:solidFill>
                  <a:latin typeface="Roboto" charset="0"/>
                  <a:ea typeface="Roboto" charset="0"/>
                  <a:cs typeface="Roboto" charset="0"/>
                </a:rPr>
                <a:t>4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465549" y="4319727"/>
            <a:ext cx="362723" cy="380762"/>
            <a:chOff x="7465549" y="4319727"/>
            <a:chExt cx="362723" cy="380762"/>
          </a:xfrm>
        </p:grpSpPr>
        <p:sp>
          <p:nvSpPr>
            <p:cNvPr id="20" name="Oval 19"/>
            <p:cNvSpPr/>
            <p:nvPr/>
          </p:nvSpPr>
          <p:spPr>
            <a:xfrm>
              <a:off x="7465549" y="4319727"/>
              <a:ext cx="362723" cy="36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76B5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81017" y="4331157"/>
              <a:ext cx="1693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1" dirty="0">
                  <a:solidFill>
                    <a:srgbClr val="58C2AE"/>
                  </a:solidFill>
                  <a:latin typeface="Roboto" charset="0"/>
                  <a:ea typeface="Roboto" charset="0"/>
                  <a:cs typeface="Roboto" charset="0"/>
                </a:rPr>
                <a:t>3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129244" y="3485593"/>
            <a:ext cx="1557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600" b="1" dirty="0">
                <a:solidFill>
                  <a:srgbClr val="0B426B"/>
                </a:solidFill>
                <a:latin typeface="Roboto" charset="0"/>
                <a:ea typeface="Roboto" charset="0"/>
                <a:cs typeface="Roboto" charset="0"/>
              </a:rPr>
              <a:t>Demisto</a:t>
            </a:r>
          </a:p>
          <a:p>
            <a:pPr lvl="0" algn="ctr">
              <a:defRPr/>
            </a:pPr>
            <a:r>
              <a:rPr lang="en-US" sz="1600" b="1" dirty="0">
                <a:solidFill>
                  <a:srgbClr val="0B426B"/>
                </a:solidFill>
                <a:latin typeface="Roboto" charset="0"/>
                <a:ea typeface="Roboto" charset="0"/>
                <a:cs typeface="Roboto" charset="0"/>
              </a:rPr>
              <a:t>Enterprise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472" y="6331326"/>
            <a:ext cx="1533420" cy="233368"/>
          </a:xfrm>
          <a:prstGeom prst="rect">
            <a:avLst/>
          </a:prstGeom>
        </p:spPr>
      </p:pic>
      <p:sp>
        <p:nvSpPr>
          <p:cNvPr id="45" name="Title 1"/>
          <p:cNvSpPr txBox="1">
            <a:spLocks/>
          </p:cNvSpPr>
          <p:nvPr/>
        </p:nvSpPr>
        <p:spPr>
          <a:xfrm>
            <a:off x="675212" y="1049033"/>
            <a:ext cx="9403260" cy="389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58C2AE"/>
                </a:solidFill>
                <a:latin typeface="Roboto" charset="0"/>
                <a:ea typeface="Roboto" charset="0"/>
                <a:cs typeface="Roboto" charset="0"/>
              </a:rPr>
              <a:t>Case Management, Automation &amp; Collaboration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675212" y="412636"/>
            <a:ext cx="10465684" cy="837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B426B"/>
                </a:solidFill>
                <a:latin typeface="Roboto Black" charset="0"/>
                <a:ea typeface="Roboto Black" charset="0"/>
                <a:cs typeface="Roboto Black" charset="0"/>
              </a:rPr>
              <a:t>Demisto Enterprise</a:t>
            </a:r>
          </a:p>
        </p:txBody>
      </p:sp>
    </p:spTree>
    <p:extLst>
      <p:ext uri="{BB962C8B-B14F-4D97-AF65-F5344CB8AC3E}">
        <p14:creationId xmlns:p14="http://schemas.microsoft.com/office/powerpoint/2010/main" val="72441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2"/>
          <a:stretch/>
        </p:blipFill>
        <p:spPr>
          <a:xfrm>
            <a:off x="-274320" y="0"/>
            <a:ext cx="12527280" cy="6858000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>
          <a:xfrm>
            <a:off x="674756" y="1962478"/>
            <a:ext cx="3110860" cy="8751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58C2AE"/>
                </a:solidFill>
                <a:latin typeface="Roboto" charset="0"/>
                <a:ea typeface="Roboto" charset="0"/>
                <a:cs typeface="Roboto" charset="0"/>
              </a:rPr>
              <a:t>100+ Integrations and growing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674756" y="680012"/>
            <a:ext cx="6164956" cy="13344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Open and</a:t>
            </a:r>
          </a:p>
          <a:p>
            <a:r>
              <a:rPr lang="en-US" sz="32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Extensible</a:t>
            </a:r>
          </a:p>
          <a:p>
            <a:r>
              <a:rPr lang="en-US" sz="32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Platform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672270" y="2855893"/>
            <a:ext cx="19552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Analytics and SIEM</a:t>
            </a:r>
          </a:p>
          <a:p>
            <a:r>
              <a:rPr lang="en-US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Intel Security | Splunk | Exabeam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307949" y="939152"/>
            <a:ext cx="2445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Threat Feed</a:t>
            </a:r>
          </a:p>
          <a:p>
            <a:r>
              <a:rPr lang="en-US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Rapid | DomainTools | </a:t>
            </a:r>
            <a:r>
              <a:rPr lang="en-US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Pipl</a:t>
            </a:r>
            <a:r>
              <a:rPr lang="en-US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| </a:t>
            </a:r>
            <a:r>
              <a:rPr lang="en-US" sz="16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VirusTotal</a:t>
            </a:r>
            <a:r>
              <a:rPr lang="en-US" sz="16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| </a:t>
            </a:r>
            <a:r>
              <a:rPr lang="en-US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Whois</a:t>
            </a:r>
            <a:endParaRPr lang="en-US" sz="16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497074" y="1358453"/>
            <a:ext cx="2449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Advanced Endpoint</a:t>
            </a:r>
          </a:p>
          <a:p>
            <a:r>
              <a:rPr lang="en-US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Bit9 + Carbon Black | Tanium | Confer | </a:t>
            </a:r>
            <a:r>
              <a:rPr lang="en-US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Crowdstrike</a:t>
            </a:r>
            <a:r>
              <a:rPr lang="en-US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| LC | Cylance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8466822" y="299978"/>
            <a:ext cx="3371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Malware Analysis &amp; Forensics</a:t>
            </a:r>
          </a:p>
          <a:p>
            <a:r>
              <a:rPr lang="en-US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Cuckoo | </a:t>
            </a:r>
            <a:r>
              <a:rPr lang="en-US" sz="16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FireEye </a:t>
            </a:r>
            <a:r>
              <a:rPr lang="en-US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| OSX Collector | Palo Alto | Volatility | </a:t>
            </a:r>
            <a:r>
              <a:rPr lang="en-US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Rekall</a:t>
            </a:r>
            <a:endParaRPr lang="en-US" sz="16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666995" y="2992198"/>
            <a:ext cx="2448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Network Security</a:t>
            </a:r>
          </a:p>
          <a:p>
            <a:r>
              <a:rPr lang="en-US" sz="16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Check Point | Palo Alto | Cisco | </a:t>
            </a:r>
            <a:r>
              <a:rPr lang="en-US" sz="1600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ProtectWise</a:t>
            </a:r>
            <a:endParaRPr lang="en-US" sz="16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5184" y="6042371"/>
            <a:ext cx="12487054" cy="1623703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472" y="6331327"/>
            <a:ext cx="1533420" cy="23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4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7" grpId="0"/>
      <p:bldP spid="59" grpId="0"/>
      <p:bldP spid="60" grpId="0"/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060" y="1432957"/>
            <a:ext cx="11404338" cy="641494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8826" y="3910149"/>
            <a:ext cx="1454252" cy="1629196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“I want to live in Demisto”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sz="1400" b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–</a:t>
            </a:r>
            <a:r>
              <a:rPr lang="en-US" sz="1400" b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 Cylance Security Analyst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5307531" y="3905206"/>
            <a:ext cx="1454252" cy="2279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2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“Demisto helps us manage our incident volume of 10,000 alerts per week as we have limited resources.”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2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0" lvl="0" indent="0" algn="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mr-IN" sz="1200" b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–</a:t>
            </a:r>
            <a:r>
              <a:rPr lang="en-US" sz="1200" b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 Gaye Stevens, </a:t>
            </a:r>
            <a:r>
              <a:rPr lang="en-US" sz="1200" b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Esri</a:t>
            </a:r>
            <a:r>
              <a:rPr lang="en-US" sz="1200" b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 CEO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8274072" y="3875455"/>
            <a:ext cx="1695427" cy="2605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2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“We we were able to achieve more for our customers, using </a:t>
            </a:r>
            <a:r>
              <a:rPr lang="en-US" sz="12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Demisto’s</a:t>
            </a:r>
            <a:r>
              <a:rPr lang="en-US" sz="12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automation and collaboration platform.”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1200" b="1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marL="0" lvl="0" indent="0" algn="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1200" b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– Steve Struthers, CEO </a:t>
            </a:r>
            <a:r>
              <a:rPr lang="en-US" sz="1200" b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Securecontrols</a:t>
            </a:r>
            <a:endParaRPr lang="en-US" sz="1200" b="1" dirty="0">
              <a:solidFill>
                <a:srgbClr val="A3E830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674756" y="416579"/>
            <a:ext cx="10465684" cy="837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B426B"/>
                </a:solidFill>
                <a:latin typeface="Roboto Black" charset="0"/>
                <a:ea typeface="Roboto Black" charset="0"/>
                <a:cs typeface="Roboto Black" charset="0"/>
              </a:rPr>
              <a:t>Our Customers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9453" y="3473946"/>
            <a:ext cx="1466406" cy="2117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2530" y="3408859"/>
            <a:ext cx="904254" cy="341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1733" y="3268612"/>
            <a:ext cx="1073421" cy="5672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5184" y="6052578"/>
            <a:ext cx="12487054" cy="16134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472" y="6331326"/>
            <a:ext cx="1533420" cy="233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09210" y="1357810"/>
            <a:ext cx="6229430" cy="13323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  <a:defRPr>
                <a:solidFill>
                  <a:srgbClr val="0B426B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/>
              <a:buChar char="•"/>
            </a:lvl9pPr>
          </a:lstStyle>
          <a:p>
            <a:r>
              <a:rPr lang="en-US" sz="2000" dirty="0"/>
              <a:t>Fortune 25 Healthcare Company</a:t>
            </a:r>
          </a:p>
          <a:p>
            <a:r>
              <a:rPr lang="en-US" sz="2000" dirty="0" smtClean="0"/>
              <a:t>Mobile game maker </a:t>
            </a:r>
            <a:r>
              <a:rPr lang="mr-IN" sz="2000" dirty="0" smtClean="0"/>
              <a:t>–</a:t>
            </a:r>
            <a:r>
              <a:rPr lang="en-US" sz="2000" dirty="0" smtClean="0"/>
              <a:t> Top Grossing iPhone game</a:t>
            </a:r>
            <a:endParaRPr lang="en-US" sz="2000" dirty="0"/>
          </a:p>
          <a:p>
            <a:r>
              <a:rPr lang="en-US" sz="2000" dirty="0" smtClean="0"/>
              <a:t>Very Large </a:t>
            </a:r>
            <a:r>
              <a:rPr lang="en-US" sz="2000" dirty="0"/>
              <a:t>pharmacy infrastructure provider</a:t>
            </a:r>
          </a:p>
        </p:txBody>
      </p:sp>
    </p:spTree>
    <p:extLst>
      <p:ext uri="{BB962C8B-B14F-4D97-AF65-F5344CB8AC3E}">
        <p14:creationId xmlns:p14="http://schemas.microsoft.com/office/powerpoint/2010/main" val="377549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7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906780" y="2088012"/>
            <a:ext cx="10515600" cy="2681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44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ROI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44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–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32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FROM THE BOARD ROOM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32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TO THE WAR ROOM</a:t>
            </a:r>
          </a:p>
        </p:txBody>
      </p:sp>
    </p:spTree>
    <p:extLst>
      <p:ext uri="{BB962C8B-B14F-4D97-AF65-F5344CB8AC3E}">
        <p14:creationId xmlns:p14="http://schemas.microsoft.com/office/powerpoint/2010/main" val="167481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6411" y="1183288"/>
            <a:ext cx="5989524" cy="3369108"/>
          </a:xfrm>
          <a:prstGeom prst="rect">
            <a:avLst/>
          </a:prstGeom>
        </p:spPr>
      </p:pic>
      <p:sp>
        <p:nvSpPr>
          <p:cNvPr id="37" name="Content Placeholder 2"/>
          <p:cNvSpPr txBox="1">
            <a:spLocks/>
          </p:cNvSpPr>
          <p:nvPr/>
        </p:nvSpPr>
        <p:spPr>
          <a:xfrm>
            <a:off x="6466335" y="3976472"/>
            <a:ext cx="4779651" cy="226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B426B"/>
                </a:solidFill>
                <a:latin typeface="Roboto" charset="0"/>
                <a:ea typeface="Roboto" charset="0"/>
                <a:cs typeface="Roboto" charset="0"/>
              </a:rPr>
              <a:t>Automate security operations to increase analyst productivity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  <a:defRPr/>
            </a:pPr>
            <a:endParaRPr lang="en-US" sz="1800" dirty="0">
              <a:solidFill>
                <a:srgbClr val="0B426B"/>
              </a:solidFill>
              <a:latin typeface="Roboto" charset="0"/>
              <a:ea typeface="Roboto" charset="0"/>
              <a:cs typeface="Roboto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B426B"/>
                </a:solidFill>
                <a:latin typeface="Roboto" charset="0"/>
                <a:ea typeface="Roboto" charset="0"/>
                <a:cs typeface="Roboto" charset="0"/>
              </a:rPr>
              <a:t>Maximize value from current security products</a:t>
            </a: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6482913" y="379167"/>
            <a:ext cx="4763073" cy="1600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B426B"/>
                </a:solidFill>
                <a:latin typeface="Roboto Black" charset="0"/>
                <a:ea typeface="Roboto Black" charset="0"/>
                <a:cs typeface="Roboto Black" charset="0"/>
              </a:rPr>
              <a:t>ROI –</a:t>
            </a:r>
            <a:br>
              <a:rPr lang="en-US" sz="3200" b="1" dirty="0">
                <a:solidFill>
                  <a:srgbClr val="0B426B"/>
                </a:solidFill>
                <a:latin typeface="Roboto Black" charset="0"/>
                <a:ea typeface="Roboto Black" charset="0"/>
                <a:cs typeface="Roboto Black" charset="0"/>
              </a:rPr>
            </a:br>
            <a:r>
              <a:rPr lang="en-US" sz="3200" b="1" dirty="0">
                <a:solidFill>
                  <a:srgbClr val="0B426B"/>
                </a:solidFill>
                <a:latin typeface="Roboto Black" charset="0"/>
                <a:ea typeface="Roboto Black" charset="0"/>
                <a:cs typeface="Roboto Black" charset="0"/>
              </a:rPr>
              <a:t>THE WAR ROOM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162501" y="2380217"/>
            <a:ext cx="40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B426B"/>
                </a:solidFill>
                <a:latin typeface="Roboto" charset="0"/>
                <a:ea typeface="Roboto" charset="0"/>
                <a:cs typeface="Roboto" charset="0"/>
              </a:rPr>
              <a:t>Reduction in alert volume - A Demisto customer decreased their weekly alerts from 10,000 to 500</a:t>
            </a:r>
          </a:p>
          <a:p>
            <a:endParaRPr lang="en-US" dirty="0">
              <a:solidFill>
                <a:srgbClr val="0B426B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58230" y="2540913"/>
            <a:ext cx="1399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B426B"/>
                </a:solidFill>
                <a:latin typeface="Roboto Black" charset="0"/>
                <a:ea typeface="Roboto Black" charset="0"/>
                <a:cs typeface="Roboto Black" charset="0"/>
              </a:rPr>
              <a:t>85%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0"/>
            <a:ext cx="6102283" cy="685800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10944" y="1175759"/>
            <a:ext cx="6002910" cy="337663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8980" y="3976472"/>
            <a:ext cx="4779651" cy="226576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B426B"/>
                </a:solidFill>
                <a:latin typeface="Roboto" charset="0"/>
                <a:ea typeface="Roboto" charset="0"/>
                <a:cs typeface="Roboto" charset="0"/>
              </a:rPr>
              <a:t>Consistent incident management process and metrics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sz="1800" dirty="0">
              <a:solidFill>
                <a:srgbClr val="0B426B"/>
              </a:solidFill>
              <a:latin typeface="Roboto" charset="0"/>
              <a:ea typeface="Roboto" charset="0"/>
              <a:cs typeface="Roboto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B426B"/>
                </a:solidFill>
                <a:latin typeface="Roboto" charset="0"/>
                <a:ea typeface="Roboto" charset="0"/>
                <a:cs typeface="Roboto" charset="0"/>
              </a:rPr>
              <a:t>Reduce risk: proactive detection of threats via automated threat hunting</a:t>
            </a: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015558" y="379167"/>
            <a:ext cx="4763073" cy="1600462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B426B"/>
                </a:solidFill>
                <a:latin typeface="Roboto Black" charset="0"/>
                <a:ea typeface="Roboto Black" charset="0"/>
                <a:cs typeface="Roboto Black" charset="0"/>
              </a:rPr>
              <a:t>ROI</a:t>
            </a:r>
            <a:br>
              <a:rPr lang="en-US" sz="3200" b="1" dirty="0">
                <a:solidFill>
                  <a:srgbClr val="0B426B"/>
                </a:solidFill>
                <a:latin typeface="Roboto Black" charset="0"/>
                <a:ea typeface="Roboto Black" charset="0"/>
                <a:cs typeface="Roboto Black" charset="0"/>
              </a:rPr>
            </a:br>
            <a:r>
              <a:rPr lang="en-US" sz="3200" b="1" dirty="0">
                <a:solidFill>
                  <a:srgbClr val="0B426B"/>
                </a:solidFill>
                <a:latin typeface="Roboto Black" charset="0"/>
                <a:ea typeface="Roboto Black" charset="0"/>
                <a:cs typeface="Roboto Black" charset="0"/>
              </a:rPr>
              <a:t>The Board Room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695147" y="2536588"/>
            <a:ext cx="2803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B426B"/>
                </a:solidFill>
                <a:latin typeface="Roboto" charset="0"/>
                <a:ea typeface="Roboto" charset="0"/>
                <a:cs typeface="Roboto" charset="0"/>
              </a:rPr>
              <a:t>Reduction in Mean Time to Resolution (MTTR)</a:t>
            </a:r>
            <a:endParaRPr lang="en-US" dirty="0">
              <a:solidFill>
                <a:srgbClr val="0B426B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90875" y="2540913"/>
            <a:ext cx="1399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B426B"/>
                </a:solidFill>
                <a:latin typeface="Roboto Black" charset="0"/>
                <a:ea typeface="Roboto Black" charset="0"/>
                <a:cs typeface="Roboto Black" charset="0"/>
              </a:rPr>
              <a:t>30%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5184" y="6042371"/>
            <a:ext cx="12487054" cy="162370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472" y="6331327"/>
            <a:ext cx="1533420" cy="23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037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"/>
          <a:stretch/>
        </p:blipFill>
        <p:spPr>
          <a:xfrm>
            <a:off x="-11431" y="0"/>
            <a:ext cx="6102283" cy="686258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6411" y="1183288"/>
            <a:ext cx="5989524" cy="3369108"/>
          </a:xfrm>
          <a:prstGeom prst="rect">
            <a:avLst/>
          </a:prstGeom>
        </p:spPr>
      </p:pic>
      <p:sp>
        <p:nvSpPr>
          <p:cNvPr id="20" name="Content Placeholder 2"/>
          <p:cNvSpPr txBox="1">
            <a:spLocks/>
          </p:cNvSpPr>
          <p:nvPr/>
        </p:nvSpPr>
        <p:spPr>
          <a:xfrm>
            <a:off x="6466335" y="3976472"/>
            <a:ext cx="4779651" cy="2265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B426B"/>
                </a:solidFill>
                <a:latin typeface="Roboto" charset="0"/>
                <a:ea typeface="Roboto" charset="0"/>
                <a:cs typeface="Roboto" charset="0"/>
              </a:rPr>
              <a:t>Automate security operations to increase analyst productivity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  <a:defRPr/>
            </a:pPr>
            <a:endParaRPr lang="en-US" sz="1800" dirty="0">
              <a:solidFill>
                <a:srgbClr val="0B426B"/>
              </a:solidFill>
              <a:latin typeface="Roboto" charset="0"/>
              <a:ea typeface="Roboto" charset="0"/>
              <a:cs typeface="Roboto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  <a:defRPr/>
            </a:pPr>
            <a:r>
              <a:rPr lang="en-US" sz="1800" dirty="0">
                <a:solidFill>
                  <a:srgbClr val="0B426B"/>
                </a:solidFill>
                <a:latin typeface="Roboto" charset="0"/>
                <a:ea typeface="Roboto" charset="0"/>
                <a:cs typeface="Roboto" charset="0"/>
              </a:rPr>
              <a:t>Maximize value from current security products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482913" y="379167"/>
            <a:ext cx="4763073" cy="1600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B426B"/>
                </a:solidFill>
                <a:latin typeface="Roboto Black" charset="0"/>
                <a:ea typeface="Roboto Black" charset="0"/>
                <a:cs typeface="Roboto Black" charset="0"/>
              </a:rPr>
              <a:t>ROI –</a:t>
            </a:r>
            <a:br>
              <a:rPr lang="en-US" sz="3200" b="1" dirty="0">
                <a:solidFill>
                  <a:srgbClr val="0B426B"/>
                </a:solidFill>
                <a:latin typeface="Roboto Black" charset="0"/>
                <a:ea typeface="Roboto Black" charset="0"/>
                <a:cs typeface="Roboto Black" charset="0"/>
              </a:rPr>
            </a:br>
            <a:r>
              <a:rPr lang="en-US" sz="3200" b="1" dirty="0">
                <a:solidFill>
                  <a:srgbClr val="0B426B"/>
                </a:solidFill>
                <a:latin typeface="Roboto Black" charset="0"/>
                <a:ea typeface="Roboto Black" charset="0"/>
                <a:cs typeface="Roboto Black" charset="0"/>
              </a:rPr>
              <a:t>The War Room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162501" y="2380217"/>
            <a:ext cx="40294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B426B"/>
                </a:solidFill>
                <a:latin typeface="Roboto" charset="0"/>
                <a:ea typeface="Roboto" charset="0"/>
                <a:cs typeface="Roboto" charset="0"/>
              </a:rPr>
              <a:t>Reduction in alert volume - A Demisto customer decreased their weekly alerts from 10,000 to 500</a:t>
            </a:r>
          </a:p>
          <a:p>
            <a:endParaRPr lang="en-US" dirty="0">
              <a:solidFill>
                <a:srgbClr val="0B426B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558230" y="2540913"/>
            <a:ext cx="1399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0B426B"/>
                </a:solidFill>
                <a:latin typeface="Roboto Black" charset="0"/>
                <a:ea typeface="Roboto Black" charset="0"/>
                <a:cs typeface="Roboto Black" charset="0"/>
              </a:rPr>
              <a:t>95%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6090851" cy="68580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5184" y="6052578"/>
            <a:ext cx="12487054" cy="161349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472" y="6331326"/>
            <a:ext cx="1533420" cy="23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7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040" y="2480822"/>
            <a:ext cx="9265920" cy="1896354"/>
          </a:xfrm>
        </p:spPr>
        <p:txBody>
          <a:bodyPr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THE DEMISTO COMMUNITY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sz="44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–</a:t>
            </a:r>
            <a:endParaRPr lang="en-US" sz="4400" b="1" dirty="0">
              <a:solidFill>
                <a:schemeClr val="bg1"/>
              </a:solidFill>
              <a:latin typeface="Roboto Black" charset="0"/>
              <a:ea typeface="Roboto Black" charset="0"/>
              <a:cs typeface="Roboto Black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THE LARGEST IR COMMUNITY</a:t>
            </a:r>
          </a:p>
        </p:txBody>
      </p:sp>
    </p:spTree>
    <p:extLst>
      <p:ext uri="{BB962C8B-B14F-4D97-AF65-F5344CB8AC3E}">
        <p14:creationId xmlns:p14="http://schemas.microsoft.com/office/powerpoint/2010/main" val="11642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73" name="Rounded Rectangle 72"/>
          <p:cNvSpPr/>
          <p:nvPr/>
        </p:nvSpPr>
        <p:spPr>
          <a:xfrm>
            <a:off x="2029037" y="2183237"/>
            <a:ext cx="3682497" cy="2478312"/>
          </a:xfrm>
          <a:prstGeom prst="roundRect">
            <a:avLst/>
          </a:prstGeom>
          <a:solidFill>
            <a:schemeClr val="bg1">
              <a:alpha val="25000"/>
            </a:schemeClr>
          </a:solidFill>
          <a:ln w="44450">
            <a:solidFill>
              <a:srgbClr val="A3E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674756" y="437361"/>
            <a:ext cx="10515600" cy="776288"/>
          </a:xfrm>
        </p:spPr>
        <p:txBody>
          <a:bodyPr>
            <a:normAutofit/>
          </a:bodyPr>
          <a:lstStyle/>
          <a:p>
            <a:pPr lvl="0"/>
            <a:r>
              <a:rPr lang="en-US" sz="32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The Demisto Community</a:t>
            </a: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674756" y="1060580"/>
            <a:ext cx="9734164" cy="389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Share security playbooks, tools, and knowledge with peers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961904" y="2352774"/>
            <a:ext cx="31360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b="1" dirty="0" smtClean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1,300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security experts and growing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from </a:t>
            </a:r>
            <a:r>
              <a:rPr lang="en-US" b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53 </a:t>
            </a:r>
            <a:r>
              <a:rPr lang="en-US" dirty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time zones</a:t>
            </a: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>
              <a:defRPr/>
            </a:pP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>
              <a:defRPr/>
            </a:pPr>
            <a:r>
              <a:rPr lang="en-US" b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Open source </a:t>
            </a:r>
            <a:r>
              <a:rPr lang="en-US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integrations and automations</a:t>
            </a:r>
          </a:p>
          <a:p>
            <a:pPr>
              <a:defRPr/>
            </a:pP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lvl="0">
              <a:defRPr/>
            </a:pPr>
            <a:r>
              <a:rPr lang="en-US" b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Open Playbook </a:t>
            </a:r>
            <a:r>
              <a:rPr lang="en-US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Standard (COPS)</a:t>
            </a:r>
          </a:p>
          <a:p>
            <a:pPr lvl="0">
              <a:defRPr/>
            </a:pPr>
            <a:endParaRPr lang="en-US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9274" y="2422348"/>
            <a:ext cx="2934121" cy="2140204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Build IR playbooks and automation scripts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8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Over </a:t>
            </a:r>
            <a:r>
              <a:rPr lang="en-US" sz="1400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450 automations </a:t>
            </a:r>
            <a:r>
              <a:rPr lang="en-US" sz="1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 to use for free and contribute back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endParaRPr lang="en-US" sz="1400" dirty="0">
              <a:solidFill>
                <a:schemeClr val="bg1"/>
              </a:solidFill>
              <a:latin typeface="Roboto" charset="0"/>
              <a:ea typeface="Roboto" charset="0"/>
              <a:cs typeface="Roboto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1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Based on the open </a:t>
            </a:r>
            <a:r>
              <a:rPr lang="en-US" sz="1400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COPS </a:t>
            </a:r>
            <a:r>
              <a:rPr lang="en-US" sz="1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standard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5184" y="6042371"/>
            <a:ext cx="12487054" cy="16237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472" y="6331327"/>
            <a:ext cx="1533420" cy="2333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2509" y="3309425"/>
            <a:ext cx="411409" cy="42719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072" y="2455108"/>
            <a:ext cx="674281" cy="4746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7483" y="4116318"/>
            <a:ext cx="497133" cy="349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7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674" y="2999713"/>
            <a:ext cx="7070651" cy="858574"/>
          </a:xfrm>
        </p:spPr>
        <p:txBody>
          <a:bodyPr>
            <a:norm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CASE STUDY - ESRI</a:t>
            </a:r>
          </a:p>
        </p:txBody>
      </p:sp>
    </p:spTree>
    <p:extLst>
      <p:ext uri="{BB962C8B-B14F-4D97-AF65-F5344CB8AC3E}">
        <p14:creationId xmlns:p14="http://schemas.microsoft.com/office/powerpoint/2010/main" val="185439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628719"/>
            <a:ext cx="10515600" cy="716097"/>
          </a:xfrm>
        </p:spPr>
        <p:txBody>
          <a:bodyPr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SOC Challenges</a:t>
            </a:r>
            <a:endParaRPr lang="en-US" sz="2400" b="1" dirty="0">
              <a:solidFill>
                <a:schemeClr val="bg1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5184" y="6042371"/>
            <a:ext cx="12487054" cy="16237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8028" y="1753030"/>
            <a:ext cx="2258373" cy="4368094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979642" y="2244937"/>
            <a:ext cx="1715144" cy="2883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”I spend too much time with too many products to manage incident response.” 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mr-IN" sz="1400" b="1" i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–</a:t>
            </a:r>
            <a:r>
              <a:rPr lang="en-US" sz="1400" b="1" i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 IR Analyst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3211" y="1753030"/>
            <a:ext cx="2258373" cy="4368094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5059437" y="2244937"/>
            <a:ext cx="1715144" cy="2883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“The few, experienced security experts are overwhelmed with the growing number of alerts.” 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mr-IN" sz="1400" b="1" i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–</a:t>
            </a:r>
            <a:r>
              <a:rPr lang="en-US" sz="1400" b="1" i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 SOC Director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3608" y="1753030"/>
            <a:ext cx="2258373" cy="4368094"/>
          </a:xfrm>
          <a:prstGeom prst="rect">
            <a:avLst/>
          </a:prstGeom>
          <a:ln>
            <a:noFill/>
          </a:ln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2134620" y="2206795"/>
            <a:ext cx="1715144" cy="2883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sz="1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”Our MTTR is too long. Every added day translates into lost money and company brand risk”</a:t>
            </a:r>
          </a:p>
          <a:p>
            <a:pPr marL="0" indent="0" algn="r">
              <a:buNone/>
            </a:pPr>
            <a:r>
              <a:rPr lang="mr-IN" sz="1400" b="1" i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–</a:t>
            </a:r>
            <a:r>
              <a:rPr lang="en-US" sz="1400" b="1" i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 CISO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472" y="6331327"/>
            <a:ext cx="1533420" cy="23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02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1"/>
          <a:stretch/>
        </p:blipFill>
        <p:spPr>
          <a:xfrm>
            <a:off x="0" y="4283455"/>
            <a:ext cx="12192000" cy="25603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3455"/>
            <a:ext cx="12192000" cy="2574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4105" y="1836868"/>
            <a:ext cx="4658752" cy="1377673"/>
          </a:xfrm>
        </p:spPr>
        <p:txBody>
          <a:bodyPr>
            <a:normAutofit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r>
              <a:rPr lang="en-US" sz="2000" dirty="0">
                <a:latin typeface="Roboto" charset="0"/>
                <a:ea typeface="Roboto" charset="0"/>
                <a:cs typeface="Roboto" charset="0"/>
              </a:rPr>
              <a:t>Significant number of digital assets require protection from determined adversaries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§"/>
              <a:tabLst/>
              <a:defRPr/>
            </a:pPr>
            <a:endParaRPr lang="en-US" sz="20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5473" y="528731"/>
            <a:ext cx="1548956" cy="585699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674756" y="1060580"/>
            <a:ext cx="9734164" cy="389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58C2AE"/>
                </a:solidFill>
                <a:latin typeface="Roboto" charset="0"/>
                <a:ea typeface="Roboto" charset="0"/>
                <a:cs typeface="Roboto" charset="0"/>
              </a:rPr>
              <a:t>A global supplier of geographic information systems software</a:t>
            </a: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674756" y="437361"/>
            <a:ext cx="10515600" cy="776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B426B"/>
                </a:solidFill>
                <a:latin typeface="Roboto Black" charset="0"/>
                <a:ea typeface="Roboto Black" charset="0"/>
                <a:cs typeface="Roboto Black" charset="0"/>
              </a:rPr>
              <a:t>About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5184" y="6042371"/>
            <a:ext cx="12487054" cy="162370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472" y="6331327"/>
            <a:ext cx="1533420" cy="233367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608995" y="1875987"/>
            <a:ext cx="5515389" cy="13776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  <a:defRPr/>
            </a:pPr>
            <a:r>
              <a:rPr lang="en-US" sz="1800" dirty="0">
                <a:latin typeface="Roboto" charset="0"/>
                <a:ea typeface="Roboto" charset="0"/>
                <a:cs typeface="Roboto" charset="0"/>
              </a:rPr>
              <a:t>Over 10,000 per week – with only 5 SOC Analysts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  <a:defRPr/>
            </a:pPr>
            <a:r>
              <a:rPr lang="en-US" sz="1800" dirty="0">
                <a:latin typeface="Roboto" charset="0"/>
                <a:ea typeface="Roboto" charset="0"/>
                <a:cs typeface="Roboto" charset="0"/>
              </a:rPr>
              <a:t>Detection of duplicates and related events is time consuming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charset="2"/>
              <a:buChar char="§"/>
              <a:defRPr/>
            </a:pPr>
            <a:r>
              <a:rPr lang="en-US" sz="1800" dirty="0">
                <a:latin typeface="Roboto" charset="0"/>
                <a:ea typeface="Roboto" charset="0"/>
                <a:cs typeface="Roboto" charset="0"/>
              </a:rPr>
              <a:t>Threat Indicator Management is distributed and complex</a:t>
            </a:r>
          </a:p>
        </p:txBody>
      </p:sp>
    </p:spTree>
    <p:extLst>
      <p:ext uri="{BB962C8B-B14F-4D97-AF65-F5344CB8AC3E}">
        <p14:creationId xmlns:p14="http://schemas.microsoft.com/office/powerpoint/2010/main" val="185319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:\8 WORK\demisto\photo assets\alert result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2712" y="946885"/>
            <a:ext cx="9372600" cy="527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46181" y="165100"/>
            <a:ext cx="8193019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B426B"/>
                </a:solidFill>
                <a:latin typeface="Roboto Black" charset="0"/>
                <a:ea typeface="Roboto Black" charset="0"/>
                <a:cs typeface="Roboto Black" charset="0"/>
              </a:rPr>
              <a:t>Results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428942" y="2321662"/>
            <a:ext cx="3601969" cy="4571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latin typeface="Roboto" charset="0"/>
                <a:ea typeface="Roboto" charset="0"/>
                <a:cs typeface="Roboto" charset="0"/>
              </a:rPr>
              <a:t>From over </a:t>
            </a:r>
            <a:r>
              <a:rPr lang="en-US" b="1" dirty="0">
                <a:solidFill>
                  <a:srgbClr val="0B426B"/>
                </a:solidFill>
                <a:latin typeface="Roboto" charset="0"/>
                <a:ea typeface="Roboto" charset="0"/>
                <a:cs typeface="Roboto" charset="0"/>
              </a:rPr>
              <a:t>10,000</a:t>
            </a:r>
            <a:r>
              <a:rPr lang="en-US" sz="2000" dirty="0">
                <a:latin typeface="Roboto" charset="0"/>
                <a:ea typeface="Roboto" charset="0"/>
                <a:cs typeface="Roboto" charset="0"/>
              </a:rPr>
              <a:t> each week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n-US" sz="2000" dirty="0">
              <a:latin typeface="Roboto" charset="0"/>
              <a:ea typeface="Roboto" charset="0"/>
              <a:cs typeface="Roboto" charset="0"/>
            </a:endParaRP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endParaRPr lang="en-US" sz="2000" dirty="0">
              <a:latin typeface="Roboto" charset="0"/>
              <a:ea typeface="Roboto" charset="0"/>
              <a:cs typeface="Roboto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061143" y="2321662"/>
            <a:ext cx="3601969" cy="4571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2000" dirty="0">
                <a:latin typeface="Roboto" charset="0"/>
                <a:ea typeface="Roboto" charset="0"/>
                <a:cs typeface="Roboto" charset="0"/>
              </a:rPr>
              <a:t>To </a:t>
            </a:r>
            <a:r>
              <a:rPr lang="en-US" b="1" dirty="0">
                <a:solidFill>
                  <a:srgbClr val="0B426B"/>
                </a:solidFill>
                <a:latin typeface="Roboto" charset="0"/>
                <a:ea typeface="Roboto" charset="0"/>
                <a:cs typeface="Roboto" charset="0"/>
              </a:rPr>
              <a:t>500</a:t>
            </a:r>
            <a:r>
              <a:rPr lang="en-US" sz="2000" dirty="0">
                <a:latin typeface="Roboto" charset="0"/>
                <a:ea typeface="Roboto" charset="0"/>
                <a:cs typeface="Roboto" charset="0"/>
              </a:rPr>
              <a:t> per week</a:t>
            </a:r>
          </a:p>
        </p:txBody>
      </p:sp>
      <p:sp>
        <p:nvSpPr>
          <p:cNvPr id="5" name="Right Arrow 4"/>
          <p:cNvSpPr/>
          <p:nvPr/>
        </p:nvSpPr>
        <p:spPr>
          <a:xfrm>
            <a:off x="5759448" y="3740941"/>
            <a:ext cx="542925" cy="223839"/>
          </a:xfrm>
          <a:prstGeom prst="rightArrow">
            <a:avLst/>
          </a:prstGeom>
          <a:solidFill>
            <a:srgbClr val="0B42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3E830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74756" y="1060580"/>
            <a:ext cx="9734164" cy="389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58C2AE"/>
                </a:solidFill>
                <a:latin typeface="Roboto" charset="0"/>
                <a:ea typeface="Roboto" charset="0"/>
                <a:cs typeface="Roboto" charset="0"/>
              </a:rPr>
              <a:t>95% Reduction in the volume of alerts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5184" y="6052578"/>
            <a:ext cx="12487054" cy="16134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472" y="6331326"/>
            <a:ext cx="1533420" cy="23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8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8780" y="1901328"/>
            <a:ext cx="8854440" cy="3055344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CASE STUDY: Analysts Prompted Automation: 2 hours to 15 minutes </a:t>
            </a:r>
            <a:br>
              <a:rPr lang="en-US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</a:br>
            <a:endParaRPr lang="en-US" b="1" dirty="0">
              <a:solidFill>
                <a:schemeClr val="bg1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15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19219" y="3914192"/>
            <a:ext cx="2187377" cy="1446983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Update the ticketing system with details gathered and steps taken throughout the process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sz="1400" dirty="0"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93559" y="2687853"/>
            <a:ext cx="146766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SIEM triggered event with unknown URL</a:t>
            </a:r>
          </a:p>
        </p:txBody>
      </p:sp>
      <p:sp>
        <p:nvSpPr>
          <p:cNvPr id="8" name="Rectangle 7"/>
          <p:cNvSpPr/>
          <p:nvPr/>
        </p:nvSpPr>
        <p:spPr>
          <a:xfrm>
            <a:off x="4094718" y="2687853"/>
            <a:ext cx="18832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Lookup URL in threat feed and document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550971" y="2681683"/>
            <a:ext cx="2006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Identify the source of connection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019219" y="2681682"/>
            <a:ext cx="23345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Lookup the Host Name and User details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93559" y="3910705"/>
            <a:ext cx="18064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Determine is the User is a VIP (enrich user context </a:t>
            </a:r>
            <a:r>
              <a:rPr lang="mr-IN" sz="1400" dirty="0">
                <a:latin typeface="Roboto" pitchFamily="2" charset="0"/>
                <a:ea typeface="Roboto" pitchFamily="2" charset="0"/>
              </a:rPr>
              <a:t>–</a:t>
            </a:r>
            <a:r>
              <a:rPr 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 role, location </a:t>
            </a:r>
            <a:r>
              <a:rPr 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etc</a:t>
            </a:r>
            <a:r>
              <a:rPr 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082723" y="3905400"/>
            <a:ext cx="18276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Enrich system information (Enrich from AV/EDR)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550971" y="3911257"/>
            <a:ext cx="174668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1400" dirty="0">
                <a:latin typeface="Roboto" pitchFamily="2" charset="0"/>
                <a:ea typeface="Roboto" pitchFamily="2" charset="0"/>
                <a:cs typeface="Roboto" pitchFamily="2" charset="0"/>
              </a:rPr>
              <a:t>Quarantine the host, submit a ticket for system reimage, etc.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1219970" y="2767812"/>
            <a:ext cx="542684" cy="645087"/>
            <a:chOff x="1219970" y="2767812"/>
            <a:chExt cx="542684" cy="645087"/>
          </a:xfrm>
        </p:grpSpPr>
        <p:pic>
          <p:nvPicPr>
            <p:cNvPr id="60" name="Picture 2" descr="K:\8 WORK\demisto\photo assets\word bubble blue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3618" y="2781460"/>
              <a:ext cx="326265" cy="631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itle 1"/>
            <p:cNvSpPr txBox="1">
              <a:spLocks/>
            </p:cNvSpPr>
            <p:nvPr/>
          </p:nvSpPr>
          <p:spPr>
            <a:xfrm>
              <a:off x="1219970" y="2767812"/>
              <a:ext cx="542684" cy="56923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1</a:t>
              </a:r>
              <a:endParaRPr lang="en-US" sz="2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3594291" y="2767812"/>
            <a:ext cx="542684" cy="645088"/>
            <a:chOff x="3594291" y="2767812"/>
            <a:chExt cx="542684" cy="645088"/>
          </a:xfrm>
        </p:grpSpPr>
        <p:pic>
          <p:nvPicPr>
            <p:cNvPr id="19" name="Picture 2" descr="K:\8 WORK\demisto\photo assets\word bubble blue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1866" y="2781461"/>
              <a:ext cx="326265" cy="631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itle 1"/>
            <p:cNvSpPr txBox="1">
              <a:spLocks/>
            </p:cNvSpPr>
            <p:nvPr/>
          </p:nvSpPr>
          <p:spPr>
            <a:xfrm>
              <a:off x="3594291" y="2767812"/>
              <a:ext cx="542684" cy="56923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2</a:t>
              </a:r>
              <a:endParaRPr lang="en-US" sz="2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6061904" y="2767812"/>
            <a:ext cx="542684" cy="645089"/>
            <a:chOff x="6061904" y="2767812"/>
            <a:chExt cx="542684" cy="645089"/>
          </a:xfrm>
        </p:grpSpPr>
        <p:pic>
          <p:nvPicPr>
            <p:cNvPr id="20" name="Picture 2" descr="K:\8 WORK\demisto\photo assets\word bubble blue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0114" y="2781462"/>
              <a:ext cx="326265" cy="631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itle 1"/>
            <p:cNvSpPr txBox="1">
              <a:spLocks/>
            </p:cNvSpPr>
            <p:nvPr/>
          </p:nvSpPr>
          <p:spPr>
            <a:xfrm>
              <a:off x="6061904" y="2767812"/>
              <a:ext cx="542684" cy="56923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3</a:t>
              </a:r>
              <a:endParaRPr lang="en-US" sz="2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8529517" y="2767812"/>
            <a:ext cx="542684" cy="645090"/>
            <a:chOff x="8529517" y="2767812"/>
            <a:chExt cx="542684" cy="645090"/>
          </a:xfrm>
        </p:grpSpPr>
        <p:pic>
          <p:nvPicPr>
            <p:cNvPr id="21" name="Picture 2" descr="K:\8 WORK\demisto\photo assets\word bubble blue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8362" y="2781463"/>
              <a:ext cx="326265" cy="631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8529517" y="2767812"/>
              <a:ext cx="542684" cy="56923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4</a:t>
              </a:r>
              <a:endParaRPr lang="en-US" sz="2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219335" y="4001581"/>
            <a:ext cx="542684" cy="636103"/>
            <a:chOff x="1219335" y="4001581"/>
            <a:chExt cx="542684" cy="636103"/>
          </a:xfrm>
        </p:grpSpPr>
        <p:pic>
          <p:nvPicPr>
            <p:cNvPr id="22" name="Picture 2" descr="K:\8 WORK\demisto\photo assets\word bubble blue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3618" y="4006245"/>
              <a:ext cx="326265" cy="631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itle 1"/>
            <p:cNvSpPr txBox="1">
              <a:spLocks/>
            </p:cNvSpPr>
            <p:nvPr/>
          </p:nvSpPr>
          <p:spPr>
            <a:xfrm>
              <a:off x="1219335" y="4001581"/>
              <a:ext cx="542684" cy="56923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5</a:t>
              </a:r>
              <a:endParaRPr lang="en-US" sz="2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593656" y="4001581"/>
            <a:ext cx="542684" cy="636104"/>
            <a:chOff x="3593656" y="4001581"/>
            <a:chExt cx="542684" cy="636104"/>
          </a:xfrm>
        </p:grpSpPr>
        <p:pic>
          <p:nvPicPr>
            <p:cNvPr id="23" name="Picture 2" descr="K:\8 WORK\demisto\photo assets\word bubble blue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1866" y="4006246"/>
              <a:ext cx="326265" cy="631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itle 1"/>
            <p:cNvSpPr txBox="1">
              <a:spLocks/>
            </p:cNvSpPr>
            <p:nvPr/>
          </p:nvSpPr>
          <p:spPr>
            <a:xfrm>
              <a:off x="3593656" y="4001581"/>
              <a:ext cx="542684" cy="56923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6</a:t>
              </a:r>
              <a:endParaRPr lang="en-US" sz="2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6061269" y="4001581"/>
            <a:ext cx="542684" cy="636105"/>
            <a:chOff x="6061269" y="4001581"/>
            <a:chExt cx="542684" cy="636105"/>
          </a:xfrm>
        </p:grpSpPr>
        <p:pic>
          <p:nvPicPr>
            <p:cNvPr id="24" name="Picture 2" descr="K:\8 WORK\demisto\photo assets\word bubble blue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0114" y="4006247"/>
              <a:ext cx="326265" cy="631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6061269" y="4001581"/>
              <a:ext cx="542684" cy="56923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7</a:t>
              </a:r>
              <a:endParaRPr lang="en-US" sz="2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8528882" y="4001581"/>
            <a:ext cx="542684" cy="636106"/>
            <a:chOff x="8528882" y="4001581"/>
            <a:chExt cx="542684" cy="636106"/>
          </a:xfrm>
        </p:grpSpPr>
        <p:pic>
          <p:nvPicPr>
            <p:cNvPr id="25" name="Picture 2" descr="K:\8 WORK\demisto\photo assets\word bubble blue.png"/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8362" y="4006248"/>
              <a:ext cx="326265" cy="631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itle 1"/>
            <p:cNvSpPr txBox="1">
              <a:spLocks/>
            </p:cNvSpPr>
            <p:nvPr/>
          </p:nvSpPr>
          <p:spPr>
            <a:xfrm>
              <a:off x="8528882" y="4001581"/>
              <a:ext cx="542684" cy="56923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2400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8</a:t>
              </a:r>
              <a:endParaRPr lang="en-US" sz="2000" i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22977" y="5388320"/>
            <a:ext cx="9735943" cy="376858"/>
            <a:chOff x="1222977" y="5388320"/>
            <a:chExt cx="9735943" cy="376858"/>
          </a:xfrm>
        </p:grpSpPr>
        <p:sp>
          <p:nvSpPr>
            <p:cNvPr id="54" name="Title 1"/>
            <p:cNvSpPr txBox="1">
              <a:spLocks/>
            </p:cNvSpPr>
            <p:nvPr/>
          </p:nvSpPr>
          <p:spPr>
            <a:xfrm>
              <a:off x="4945224" y="5398565"/>
              <a:ext cx="2242999" cy="36661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>
                <a:lnSpc>
                  <a:spcPct val="100000"/>
                </a:lnSpc>
                <a:spcBef>
                  <a:spcPts val="0"/>
                </a:spcBef>
                <a:defRPr/>
              </a:pPr>
              <a:r>
                <a:rPr lang="en-US" sz="2400" dirty="0">
                  <a:solidFill>
                    <a:srgbClr val="0B426B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2 Hours</a:t>
              </a:r>
              <a:endParaRPr lang="en-US" sz="1800" i="1" dirty="0">
                <a:solidFill>
                  <a:srgbClr val="0B426B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267581" y="5559011"/>
              <a:ext cx="3726384" cy="45719"/>
            </a:xfrm>
            <a:prstGeom prst="rect">
              <a:avLst/>
            </a:prstGeom>
            <a:solidFill>
              <a:srgbClr val="0B4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188223" y="5566128"/>
              <a:ext cx="3726384" cy="45719"/>
            </a:xfrm>
            <a:prstGeom prst="rect">
              <a:avLst/>
            </a:prstGeom>
            <a:solidFill>
              <a:srgbClr val="0B4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Rectangle 56"/>
            <p:cNvSpPr/>
            <p:nvPr/>
          </p:nvSpPr>
          <p:spPr>
            <a:xfrm rot="5400000">
              <a:off x="10828238" y="5483528"/>
              <a:ext cx="215645" cy="45719"/>
            </a:xfrm>
            <a:prstGeom prst="rect">
              <a:avLst/>
            </a:prstGeom>
            <a:solidFill>
              <a:srgbClr val="0B4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/>
            <p:cNvSpPr/>
            <p:nvPr/>
          </p:nvSpPr>
          <p:spPr>
            <a:xfrm rot="5400000">
              <a:off x="1138014" y="5473283"/>
              <a:ext cx="215645" cy="45719"/>
            </a:xfrm>
            <a:prstGeom prst="rect">
              <a:avLst/>
            </a:prstGeom>
            <a:solidFill>
              <a:srgbClr val="0B42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6" name="Picture 65"/>
          <p:cNvPicPr>
            <a:picLocks noChangeAspect="1"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5184" y="6052578"/>
            <a:ext cx="12487054" cy="1613496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472" y="6331326"/>
            <a:ext cx="1533420" cy="233368"/>
          </a:xfrm>
          <a:prstGeom prst="rect">
            <a:avLst/>
          </a:prstGeom>
        </p:spPr>
      </p:pic>
      <p:sp>
        <p:nvSpPr>
          <p:cNvPr id="71" name="Title 1"/>
          <p:cNvSpPr>
            <a:spLocks noGrp="1"/>
          </p:cNvSpPr>
          <p:nvPr>
            <p:ph type="title"/>
          </p:nvPr>
        </p:nvSpPr>
        <p:spPr>
          <a:xfrm>
            <a:off x="647700" y="644589"/>
            <a:ext cx="11171042" cy="1233212"/>
          </a:xfrm>
        </p:spPr>
        <p:txBody>
          <a:bodyPr>
            <a:noAutofit/>
          </a:bodyPr>
          <a:lstStyle/>
          <a:p>
            <a:pPr lvl="0"/>
            <a:r>
              <a:rPr lang="en-US" sz="3200" b="1" dirty="0">
                <a:solidFill>
                  <a:srgbClr val="0B426B"/>
                </a:solidFill>
                <a:latin typeface="Roboto Black" charset="0"/>
                <a:ea typeface="Roboto Black" charset="0"/>
                <a:cs typeface="Roboto Black" charset="0"/>
              </a:rPr>
              <a:t>Analysts Prompted Automation: 2 hours to 15 minutes</a:t>
            </a:r>
            <a:br>
              <a:rPr lang="en-US" sz="3200" b="1" dirty="0">
                <a:solidFill>
                  <a:srgbClr val="0B426B"/>
                </a:solidFill>
                <a:latin typeface="Roboto Black" charset="0"/>
                <a:ea typeface="Roboto Black" charset="0"/>
                <a:cs typeface="Roboto Black" charset="0"/>
              </a:rPr>
            </a:br>
            <a:endParaRPr lang="en-US" sz="3200" b="1" dirty="0">
              <a:solidFill>
                <a:srgbClr val="0B426B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72" name="Title 1"/>
          <p:cNvSpPr txBox="1">
            <a:spLocks/>
          </p:cNvSpPr>
          <p:nvPr/>
        </p:nvSpPr>
        <p:spPr>
          <a:xfrm>
            <a:off x="674756" y="1284405"/>
            <a:ext cx="9734164" cy="3896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400" dirty="0">
                <a:solidFill>
                  <a:srgbClr val="58C2AE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Manual-Process </a:t>
            </a:r>
            <a:r>
              <a:rPr lang="mr-IN" sz="2400" dirty="0">
                <a:solidFill>
                  <a:srgbClr val="58C2AE"/>
                </a:solidFill>
                <a:latin typeface="Roboto" pitchFamily="2" charset="0"/>
                <a:ea typeface="Roboto" pitchFamily="2" charset="0"/>
              </a:rPr>
              <a:t>–</a:t>
            </a:r>
            <a:r>
              <a:rPr lang="en-US" sz="2400" dirty="0">
                <a:solidFill>
                  <a:srgbClr val="58C2AE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 8 Steps </a:t>
            </a:r>
            <a:r>
              <a:rPr lang="en-US" sz="2000" i="1" dirty="0">
                <a:solidFill>
                  <a:srgbClr val="58C2AE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(</a:t>
            </a:r>
            <a:r>
              <a:rPr lang="en-US" sz="2000" dirty="0">
                <a:solidFill>
                  <a:srgbClr val="58C2AE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2 Hour Process</a:t>
            </a:r>
            <a:r>
              <a:rPr lang="en-US" sz="2000" i="1" dirty="0">
                <a:solidFill>
                  <a:srgbClr val="58C2AE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)</a:t>
            </a:r>
          </a:p>
        </p:txBody>
      </p:sp>
      <p:grpSp>
        <p:nvGrpSpPr>
          <p:cNvPr id="95" name="Group 94"/>
          <p:cNvGrpSpPr/>
          <p:nvPr/>
        </p:nvGrpSpPr>
        <p:grpSpPr>
          <a:xfrm>
            <a:off x="1207477" y="3378736"/>
            <a:ext cx="5035875" cy="2374010"/>
            <a:chOff x="1091957" y="3802250"/>
            <a:chExt cx="5035875" cy="2374010"/>
          </a:xfrm>
        </p:grpSpPr>
        <p:sp>
          <p:nvSpPr>
            <p:cNvPr id="96" name="Content Placeholder 2"/>
            <p:cNvSpPr txBox="1">
              <a:spLocks/>
            </p:cNvSpPr>
            <p:nvPr/>
          </p:nvSpPr>
          <p:spPr>
            <a:xfrm>
              <a:off x="1448116" y="3802250"/>
              <a:ext cx="1210126" cy="167574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/>
                <a:buNone/>
                <a:defRPr/>
              </a:pPr>
              <a:r>
                <a:rPr lang="en-US" sz="1000" dirty="0">
                  <a:latin typeface="Roboto" pitchFamily="2" charset="0"/>
                  <a:ea typeface="Roboto" pitchFamily="2" charset="0"/>
                  <a:cs typeface="Roboto" pitchFamily="2" charset="0"/>
                </a:rPr>
                <a:t>The same security event is triggered and is processed by the Orchestration and Automation Platform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/>
                <a:buNone/>
                <a:defRPr/>
              </a:pPr>
              <a:endParaRPr lang="en-US" sz="1000" i="1" dirty="0">
                <a:solidFill>
                  <a:srgbClr val="0B426B"/>
                </a:solidFill>
                <a:latin typeface="Roboto" pitchFamily="2" charset="0"/>
                <a:ea typeface="Roboto" pitchFamily="2" charset="0"/>
                <a:cs typeface="Roboto" pitchFamily="2" charset="0"/>
              </a:endParaRP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/>
                <a:buNone/>
                <a:defRPr/>
              </a:pPr>
              <a:r>
                <a:rPr lang="en-US" sz="1000" i="1" dirty="0">
                  <a:solidFill>
                    <a:srgbClr val="0B426B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(Covers Steps 1 &amp; 2 of Manual Process)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/>
                <a:buNone/>
                <a:defRPr/>
              </a:pPr>
              <a:endParaRPr lang="en-US" sz="1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/>
                <a:buNone/>
                <a:defRPr/>
              </a:pPr>
              <a:endParaRPr lang="en-US" sz="1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Font typeface="Arial"/>
                <a:buNone/>
                <a:defRPr/>
              </a:pPr>
              <a:endParaRPr lang="en-US" sz="1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</p:txBody>
        </p:sp>
        <p:sp>
          <p:nvSpPr>
            <p:cNvPr id="98" name="Content Placeholder 2"/>
            <p:cNvSpPr txBox="1">
              <a:spLocks/>
            </p:cNvSpPr>
            <p:nvPr/>
          </p:nvSpPr>
          <p:spPr>
            <a:xfrm>
              <a:off x="3137495" y="3802250"/>
              <a:ext cx="1393601" cy="17848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en-US" sz="1000" dirty="0">
                  <a:latin typeface="Roboto" pitchFamily="2" charset="0"/>
                  <a:ea typeface="Roboto" pitchFamily="2" charset="0"/>
                  <a:cs typeface="Roboto" pitchFamily="2" charset="0"/>
                </a:rPr>
                <a:t>Analyst continuously prompted to apply (or not) specific actions from the workflow corresponding to the manual steps just outlined.</a:t>
              </a:r>
            </a:p>
            <a:p>
              <a:pPr marL="0" lvl="0" indent="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endParaRPr lang="en-US" sz="1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en-US" sz="1000" i="1" dirty="0">
                  <a:solidFill>
                    <a:srgbClr val="0B426B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(Covers Steps 3 through 7)</a:t>
              </a:r>
            </a:p>
          </p:txBody>
        </p:sp>
        <p:sp>
          <p:nvSpPr>
            <p:cNvPr id="99" name="Content Placeholder 2"/>
            <p:cNvSpPr txBox="1">
              <a:spLocks/>
            </p:cNvSpPr>
            <p:nvPr/>
          </p:nvSpPr>
          <p:spPr>
            <a:xfrm>
              <a:off x="5116977" y="3808056"/>
              <a:ext cx="1010855" cy="166994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en-US" sz="1000" dirty="0">
                  <a:latin typeface="Roboto" pitchFamily="2" charset="0"/>
                  <a:ea typeface="Roboto" pitchFamily="2" charset="0"/>
                  <a:cs typeface="Roboto" pitchFamily="2" charset="0"/>
                </a:rPr>
                <a:t>Ticketing system is continuously updated in real-time throughout the process</a:t>
              </a:r>
            </a:p>
            <a:p>
              <a:pPr marL="0" lvl="0" indent="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endParaRPr lang="en-US" sz="1000" dirty="0">
                <a:latin typeface="Roboto" pitchFamily="2" charset="0"/>
                <a:ea typeface="Roboto" pitchFamily="2" charset="0"/>
                <a:cs typeface="Roboto" pitchFamily="2" charset="0"/>
              </a:endParaRPr>
            </a:p>
            <a:p>
              <a:pPr marL="0" lvl="0" indent="0">
                <a:lnSpc>
                  <a:spcPct val="100000"/>
                </a:lnSpc>
                <a:spcBef>
                  <a:spcPts val="0"/>
                </a:spcBef>
                <a:buNone/>
                <a:defRPr/>
              </a:pPr>
              <a:r>
                <a:rPr lang="en-US" sz="1000" i="1" dirty="0">
                  <a:solidFill>
                    <a:srgbClr val="0B426B"/>
                  </a:solidFill>
                  <a:latin typeface="Roboto" pitchFamily="2" charset="0"/>
                  <a:ea typeface="Roboto" pitchFamily="2" charset="0"/>
                  <a:cs typeface="Roboto" pitchFamily="2" charset="0"/>
                </a:rPr>
                <a:t>(Covers Step 8)</a:t>
              </a:r>
            </a:p>
          </p:txBody>
        </p:sp>
        <p:grpSp>
          <p:nvGrpSpPr>
            <p:cNvPr id="100" name="Group 99"/>
            <p:cNvGrpSpPr/>
            <p:nvPr/>
          </p:nvGrpSpPr>
          <p:grpSpPr>
            <a:xfrm>
              <a:off x="1091957" y="3839472"/>
              <a:ext cx="542684" cy="645087"/>
              <a:chOff x="1583234" y="2966927"/>
              <a:chExt cx="542684" cy="645087"/>
            </a:xfrm>
          </p:grpSpPr>
          <p:pic>
            <p:nvPicPr>
              <p:cNvPr id="115" name="Picture 2" descr="K:\8 WORK\demisto\photo assets\word bubble blue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6882" y="2980575"/>
                <a:ext cx="326265" cy="631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6" name="Title 1"/>
              <p:cNvSpPr txBox="1">
                <a:spLocks/>
              </p:cNvSpPr>
              <p:nvPr/>
            </p:nvSpPr>
            <p:spPr>
              <a:xfrm>
                <a:off x="1583234" y="2966927"/>
                <a:ext cx="542684" cy="5692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2400" dirty="0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  <a:cs typeface="Roboto" pitchFamily="2" charset="0"/>
                  </a:rPr>
                  <a:t>1</a:t>
                </a:r>
                <a:endParaRPr lang="en-US" sz="2000" i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2674137" y="3839472"/>
              <a:ext cx="542684" cy="645088"/>
              <a:chOff x="4647765" y="2966927"/>
              <a:chExt cx="542684" cy="645088"/>
            </a:xfrm>
          </p:grpSpPr>
          <p:pic>
            <p:nvPicPr>
              <p:cNvPr id="113" name="Picture 112" descr="K:\8 WORK\demisto\photo assets\word bubble blue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5340" y="2980576"/>
                <a:ext cx="326265" cy="631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4" name="Title 1"/>
              <p:cNvSpPr txBox="1">
                <a:spLocks/>
              </p:cNvSpPr>
              <p:nvPr/>
            </p:nvSpPr>
            <p:spPr>
              <a:xfrm>
                <a:off x="4647765" y="2966927"/>
                <a:ext cx="542684" cy="5692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ctr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2400" dirty="0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  <a:cs typeface="Roboto" pitchFamily="2" charset="0"/>
                  </a:rPr>
                  <a:t>2</a:t>
                </a:r>
                <a:endParaRPr lang="en-US" sz="2000" i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endParaRPr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4652350" y="3839472"/>
              <a:ext cx="542684" cy="645089"/>
              <a:chOff x="8055463" y="2966927"/>
              <a:chExt cx="542684" cy="645089"/>
            </a:xfrm>
          </p:grpSpPr>
          <p:pic>
            <p:nvPicPr>
              <p:cNvPr id="111" name="Picture 2" descr="K:\8 WORK\demisto\photo assets\word bubble blue.png"/>
              <p:cNvPicPr>
                <a:picLocks noChangeAspect="1" noChangeArrowheads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3673" y="2980577"/>
                <a:ext cx="326265" cy="6314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2" name="Title 1"/>
              <p:cNvSpPr txBox="1">
                <a:spLocks/>
              </p:cNvSpPr>
              <p:nvPr/>
            </p:nvSpPr>
            <p:spPr>
              <a:xfrm>
                <a:off x="8055463" y="2966927"/>
                <a:ext cx="542684" cy="56923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ctr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2400" dirty="0">
                    <a:solidFill>
                      <a:schemeClr val="bg1"/>
                    </a:solidFill>
                    <a:latin typeface="Roboto" pitchFamily="2" charset="0"/>
                    <a:ea typeface="Roboto" pitchFamily="2" charset="0"/>
                    <a:cs typeface="Roboto" pitchFamily="2" charset="0"/>
                  </a:rPr>
                  <a:t>3</a:t>
                </a:r>
                <a:endParaRPr lang="en-US" sz="2000" i="1" dirty="0">
                  <a:solidFill>
                    <a:schemeClr val="bg1"/>
                  </a:solidFill>
                  <a:latin typeface="Roboto" pitchFamily="2" charset="0"/>
                  <a:ea typeface="Roboto" pitchFamily="2" charset="0"/>
                  <a:cs typeface="Roboto" pitchFamily="2" charset="0"/>
                </a:endParaRPr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1105605" y="5809647"/>
              <a:ext cx="4908200" cy="366613"/>
              <a:chOff x="1091957" y="5904441"/>
              <a:chExt cx="4908200" cy="366613"/>
            </a:xfrm>
          </p:grpSpPr>
          <p:sp>
            <p:nvSpPr>
              <p:cNvPr id="104" name="Title 1"/>
              <p:cNvSpPr txBox="1">
                <a:spLocks/>
              </p:cNvSpPr>
              <p:nvPr/>
            </p:nvSpPr>
            <p:spPr>
              <a:xfrm>
                <a:off x="2644594" y="5904441"/>
                <a:ext cx="1803751" cy="36661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lvl="0" algn="ctr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sz="2400" dirty="0">
                    <a:solidFill>
                      <a:srgbClr val="A3E830"/>
                    </a:solidFill>
                    <a:latin typeface="Roboto" pitchFamily="2" charset="0"/>
                    <a:ea typeface="Roboto" pitchFamily="2" charset="0"/>
                    <a:cs typeface="Roboto" pitchFamily="2" charset="0"/>
                  </a:rPr>
                  <a:t>15 Minutes</a:t>
                </a:r>
                <a:endParaRPr lang="en-US" sz="1800" i="1" dirty="0">
                  <a:solidFill>
                    <a:srgbClr val="A3E830"/>
                  </a:solidFill>
                  <a:latin typeface="Roboto" pitchFamily="2" charset="0"/>
                  <a:ea typeface="Roboto" pitchFamily="2" charset="0"/>
                  <a:cs typeface="Roboto" pitchFamily="2" charset="0"/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1091957" y="5904441"/>
                <a:ext cx="1552637" cy="216410"/>
                <a:chOff x="1105605" y="2142687"/>
                <a:chExt cx="1552637" cy="216410"/>
              </a:xfrm>
            </p:grpSpPr>
            <p:sp>
              <p:nvSpPr>
                <p:cNvPr id="109" name="Rectangle 108"/>
                <p:cNvSpPr/>
                <p:nvPr/>
              </p:nvSpPr>
              <p:spPr>
                <a:xfrm>
                  <a:off x="1150209" y="2313378"/>
                  <a:ext cx="1508033" cy="45719"/>
                </a:xfrm>
                <a:prstGeom prst="rect">
                  <a:avLst/>
                </a:prstGeom>
                <a:solidFill>
                  <a:srgbClr val="0B42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0" name="Rectangle 109"/>
                <p:cNvSpPr/>
                <p:nvPr/>
              </p:nvSpPr>
              <p:spPr>
                <a:xfrm rot="5400000">
                  <a:off x="1020642" y="2227650"/>
                  <a:ext cx="215645" cy="45719"/>
                </a:xfrm>
                <a:prstGeom prst="rect">
                  <a:avLst/>
                </a:prstGeom>
                <a:solidFill>
                  <a:srgbClr val="0B42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06" name="Group 105"/>
              <p:cNvGrpSpPr/>
              <p:nvPr/>
            </p:nvGrpSpPr>
            <p:grpSpPr>
              <a:xfrm>
                <a:off x="4448345" y="5904441"/>
                <a:ext cx="1551812" cy="216410"/>
                <a:chOff x="4790908" y="5904441"/>
                <a:chExt cx="1551812" cy="21641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4790908" y="6075132"/>
                  <a:ext cx="1508033" cy="45719"/>
                </a:xfrm>
                <a:prstGeom prst="rect">
                  <a:avLst/>
                </a:prstGeom>
                <a:solidFill>
                  <a:srgbClr val="0B42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 rot="5400000">
                  <a:off x="6212038" y="5989404"/>
                  <a:ext cx="215645" cy="45719"/>
                </a:xfrm>
                <a:prstGeom prst="rect">
                  <a:avLst/>
                </a:prstGeom>
                <a:solidFill>
                  <a:srgbClr val="0B426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61283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022 -0.1094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" y="-55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07407E-6 L -0.07852 -0.1094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93" y="-539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-0.17904 -0.109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10" y="-541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48148E-6 L 0.32929 -0.2879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84" y="-1449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59259E-6 L 0.22904 -0.287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93" y="-1439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0.12852 -0.2879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93" y="-1444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43007 -0.2879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471" y="-1439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-0.27995 -0.10925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23" y="-541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8.33333E-7 -0.3717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58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  <p:bldP spid="13" grpId="0"/>
      <p:bldP spid="14" grpId="0"/>
      <p:bldP spid="15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3455"/>
            <a:ext cx="12192000" cy="2560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00" y="4283455"/>
            <a:ext cx="12192000" cy="2574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8175" y="385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B426B"/>
                </a:solidFill>
                <a:latin typeface="Roboto Black" charset="0"/>
                <a:ea typeface="Roboto Black" charset="0"/>
                <a:cs typeface="Roboto Black" charset="0"/>
              </a:rPr>
              <a:t>Industry Recognition: Incident Response and Orchestration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4523" y="2052449"/>
            <a:ext cx="1248354" cy="1717592"/>
          </a:xfrm>
          <a:prstGeom prst="rect">
            <a:avLst/>
          </a:prstGeom>
          <a:effectLst>
            <a:reflection blurRad="6350" stA="0" endPos="5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0945" y="2052449"/>
            <a:ext cx="1262380" cy="1731264"/>
          </a:xfrm>
          <a:prstGeom prst="rect">
            <a:avLst/>
          </a:prstGeom>
          <a:effectLst>
            <a:reflection blurRad="6350" stA="0" endPos="55000" dir="5400000" sy="-100000" algn="bl" rotWithShape="0"/>
          </a:effectLst>
        </p:spPr>
      </p:pic>
      <p:pic>
        <p:nvPicPr>
          <p:cNvPr id="2050" name="Picture 2" descr="K:\8 WORK\demisto\photo assets\2017 awar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05377" y="1926723"/>
            <a:ext cx="2374900" cy="1982715"/>
          </a:xfrm>
          <a:prstGeom prst="rect">
            <a:avLst/>
          </a:prstGeom>
          <a:noFill/>
          <a:effectLst>
            <a:reflection blurRad="6350" stA="0" endPos="5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5184" y="6042371"/>
            <a:ext cx="12487054" cy="16237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472" y="6331327"/>
            <a:ext cx="1533420" cy="23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30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83455"/>
            <a:ext cx="12192000" cy="25603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screen">
            <a:alphaModFix amt="5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283455"/>
            <a:ext cx="12192000" cy="257454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292" y="1561559"/>
            <a:ext cx="10515600" cy="2529795"/>
          </a:xfrm>
        </p:spPr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§"/>
            </a:pPr>
            <a:r>
              <a:rPr lang="en-US" dirty="0">
                <a:solidFill>
                  <a:srgbClr val="0B426B"/>
                </a:solidFill>
                <a:latin typeface="Roboto"/>
              </a:rPr>
              <a:t>First and only comprehensive platform for your SOC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>
                <a:solidFill>
                  <a:srgbClr val="0B426B"/>
                </a:solidFill>
                <a:latin typeface="Roboto"/>
              </a:rPr>
              <a:t>Helps all tier of SOC teams</a:t>
            </a:r>
          </a:p>
          <a:p>
            <a:pPr lvl="1">
              <a:buFont typeface="Symbol" panose="05050102010706020507" pitchFamily="18" charset="2"/>
              <a:buChar char=""/>
            </a:pPr>
            <a:r>
              <a:rPr lang="en-US" dirty="0">
                <a:solidFill>
                  <a:srgbClr val="0B426B"/>
                </a:solidFill>
                <a:latin typeface="Roboto"/>
              </a:rPr>
              <a:t>Automation, Case Management, Interactive investigation and Threat Management</a:t>
            </a:r>
          </a:p>
          <a:p>
            <a:pPr lvl="1">
              <a:buFont typeface="Wingdings" charset="2"/>
              <a:buChar char="§"/>
            </a:pPr>
            <a:endParaRPr lang="en-US" dirty="0">
              <a:solidFill>
                <a:srgbClr val="0B426B"/>
              </a:solidFill>
              <a:latin typeface="Roboto"/>
            </a:endParaRPr>
          </a:p>
          <a:p>
            <a:pPr>
              <a:buFont typeface="Wingdings" charset="2"/>
              <a:buChar char="§"/>
            </a:pPr>
            <a:r>
              <a:rPr lang="en-US" dirty="0">
                <a:solidFill>
                  <a:srgbClr val="0B426B"/>
                </a:solidFill>
                <a:latin typeface="Roboto"/>
              </a:rPr>
              <a:t>Fast &amp; Significant ROI</a:t>
            </a:r>
          </a:p>
          <a:p>
            <a:pPr>
              <a:buFont typeface="Wingdings" charset="2"/>
              <a:buChar char="§"/>
            </a:pPr>
            <a:endParaRPr lang="en-US" dirty="0">
              <a:solidFill>
                <a:srgbClr val="0B426B"/>
              </a:solidFill>
              <a:latin typeface="Roboto"/>
            </a:endParaRPr>
          </a:p>
          <a:p>
            <a:pPr>
              <a:buFont typeface="Wingdings" charset="2"/>
              <a:buChar char="§"/>
            </a:pPr>
            <a:r>
              <a:rPr lang="en-US" dirty="0">
                <a:solidFill>
                  <a:srgbClr val="0B426B"/>
                </a:solidFill>
                <a:latin typeface="Roboto"/>
              </a:rPr>
              <a:t>Largest IR Community - Happier Analysts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38175" y="385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0B426B"/>
                </a:solidFill>
                <a:latin typeface="Roboto Black" charset="0"/>
                <a:ea typeface="Roboto Black" charset="0"/>
                <a:cs typeface="Roboto Black" charset="0"/>
              </a:rPr>
              <a:t>Summary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5184" y="6042371"/>
            <a:ext cx="12487054" cy="16237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472" y="6331327"/>
            <a:ext cx="1533420" cy="23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01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7090" y="233899"/>
            <a:ext cx="6436127" cy="61635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82" y="100513"/>
            <a:ext cx="6436127" cy="61635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6864" y="628719"/>
            <a:ext cx="10515600" cy="716097"/>
          </a:xfrm>
        </p:spPr>
        <p:txBody>
          <a:bodyPr>
            <a:normAutofit lnSpcReduction="10000"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sz="44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SOC Challenges</a:t>
            </a:r>
            <a:endParaRPr lang="en-US" sz="2400" b="1" dirty="0">
              <a:solidFill>
                <a:schemeClr val="bg1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688554" y="4280432"/>
            <a:ext cx="2626222" cy="14960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Growing Alerts: </a:t>
            </a:r>
            <a:r>
              <a:rPr lang="en-US" sz="1800" b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&gt;10K alerts </a:t>
            </a:r>
            <a:r>
              <a:rPr lang="en-US" sz="18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per week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6031012" y="3182283"/>
            <a:ext cx="2304076" cy="1681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IR Process: </a:t>
            </a:r>
            <a:r>
              <a:rPr lang="en-US" sz="1800" b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No consistent process</a:t>
            </a:r>
            <a:r>
              <a:rPr lang="en-US" sz="18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, no metrics/run over email</a:t>
            </a: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3300746" y="3568914"/>
            <a:ext cx="2419316" cy="1423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Lack of Skilled </a:t>
            </a:r>
            <a:r>
              <a:rPr lang="en-US" sz="18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analysts: </a:t>
            </a:r>
            <a:r>
              <a:rPr lang="en-US" sz="1800" b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2 million </a:t>
            </a:r>
            <a:r>
              <a:rPr lang="en-US" sz="18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analysts shortage</a:t>
            </a: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8439572" y="2308390"/>
            <a:ext cx="2971256" cy="16814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/>
            </a:r>
            <a:br>
              <a:rPr lang="en-US" sz="2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</a:br>
            <a:r>
              <a:rPr lang="en-US" sz="2400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Long MTTR &amp; Risk: </a:t>
            </a:r>
            <a:r>
              <a:rPr lang="en-US" sz="1800" b="1" dirty="0">
                <a:solidFill>
                  <a:srgbClr val="A3E830"/>
                </a:solidFill>
                <a:latin typeface="Roboto" charset="0"/>
                <a:ea typeface="Roboto" charset="0"/>
                <a:cs typeface="Roboto" charset="0"/>
              </a:rPr>
              <a:t>Weeks to resolve each detected incident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8863" y="6046148"/>
            <a:ext cx="12487054" cy="16237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472" y="6331327"/>
            <a:ext cx="1533420" cy="23336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972" y="3431193"/>
            <a:ext cx="802150" cy="6331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3484" y="2810647"/>
            <a:ext cx="760419" cy="60019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3551" y="2318856"/>
            <a:ext cx="812318" cy="64116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7571" y="1698591"/>
            <a:ext cx="783946" cy="618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4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8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202"/>
            <a:ext cx="12192000" cy="6847797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543" y="3070950"/>
            <a:ext cx="10515600" cy="716097"/>
          </a:xfrm>
        </p:spPr>
        <p:txBody>
          <a:bodyPr>
            <a:normAutofit lnSpcReduction="10000"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SOC MATURITY MODEL</a:t>
            </a:r>
            <a:endParaRPr lang="en-US" sz="2400" b="1" dirty="0">
              <a:solidFill>
                <a:schemeClr val="bg1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274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695860" y="2559013"/>
            <a:ext cx="3519713" cy="931696"/>
          </a:xfrm>
          <a:prstGeom prst="roundRect">
            <a:avLst/>
          </a:prstGeom>
          <a:solidFill>
            <a:schemeClr val="tx1">
              <a:alpha val="25000"/>
            </a:schemeClr>
          </a:solidFill>
          <a:ln w="44450">
            <a:solidFill>
              <a:srgbClr val="A3E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045298" y="3206619"/>
            <a:ext cx="7912285" cy="299621"/>
          </a:xfrm>
          <a:prstGeom prst="rect">
            <a:avLst/>
          </a:prstGeom>
        </p:spPr>
      </p:pic>
      <p:sp>
        <p:nvSpPr>
          <p:cNvPr id="65" name="Title 1"/>
          <p:cNvSpPr txBox="1">
            <a:spLocks/>
          </p:cNvSpPr>
          <p:nvPr/>
        </p:nvSpPr>
        <p:spPr>
          <a:xfrm>
            <a:off x="675212" y="400703"/>
            <a:ext cx="5745482" cy="837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SOC Maturity Lifecycle</a:t>
            </a:r>
          </a:p>
          <a:p>
            <a:endParaRPr lang="en-US" sz="3200" b="1" dirty="0">
              <a:solidFill>
                <a:schemeClr val="bg1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740617" y="2732474"/>
            <a:ext cx="3735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3E830"/>
                </a:solidFill>
                <a:latin typeface="Roboto"/>
                <a:ea typeface="Roboto Black" charset="0"/>
                <a:cs typeface="Roboto Black" charset="0"/>
              </a:rPr>
              <a:t>Stage 2 </a:t>
            </a:r>
            <a:r>
              <a:rPr lang="mr-IN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–</a:t>
            </a:r>
            <a:r>
              <a:rPr lang="en-US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 Automate redundant and repeatable steps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888390" y="2647597"/>
            <a:ext cx="3134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3E830"/>
                </a:solidFill>
                <a:latin typeface="Roboto"/>
                <a:ea typeface="Roboto Black" charset="0"/>
                <a:cs typeface="Roboto Black" charset="0"/>
              </a:rPr>
              <a:t>Stage 1 </a:t>
            </a:r>
            <a:r>
              <a:rPr lang="mr-IN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–</a:t>
            </a:r>
            <a:r>
              <a:rPr lang="en-US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 Consistent and documented process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4471736" y="5673784"/>
            <a:ext cx="3134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3E830"/>
                </a:solidFill>
                <a:latin typeface="Roboto"/>
                <a:ea typeface="Roboto Black" charset="0"/>
                <a:cs typeface="Roboto Black" charset="0"/>
              </a:rPr>
              <a:t>Stage 3 </a:t>
            </a:r>
            <a:r>
              <a:rPr lang="mr-IN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–</a:t>
            </a:r>
            <a:r>
              <a:rPr lang="en-US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 Enhance team performance and learning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5184" y="6042371"/>
            <a:ext cx="12487054" cy="16237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472" y="6331327"/>
            <a:ext cx="1533420" cy="23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94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6" name="Rounded Rectangle 75"/>
          <p:cNvSpPr/>
          <p:nvPr/>
        </p:nvSpPr>
        <p:spPr>
          <a:xfrm>
            <a:off x="7496520" y="2559013"/>
            <a:ext cx="3882138" cy="931696"/>
          </a:xfrm>
          <a:prstGeom prst="roundRect">
            <a:avLst/>
          </a:prstGeom>
          <a:solidFill>
            <a:schemeClr val="tx1">
              <a:alpha val="25000"/>
            </a:schemeClr>
          </a:solidFill>
          <a:ln w="44450">
            <a:solidFill>
              <a:srgbClr val="A3E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065672" y="3186245"/>
            <a:ext cx="7912285" cy="340370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7606389" y="2732474"/>
            <a:ext cx="40656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3E830"/>
                </a:solidFill>
                <a:latin typeface="Roboto"/>
                <a:ea typeface="Roboto Black" charset="0"/>
                <a:cs typeface="Roboto Black" charset="0"/>
              </a:rPr>
              <a:t>Stage 2 </a:t>
            </a:r>
            <a:r>
              <a:rPr lang="mr-IN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–</a:t>
            </a:r>
            <a:r>
              <a:rPr lang="en-US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 Automate redundant and repeatable steps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75212" y="2732474"/>
            <a:ext cx="36816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3E830"/>
                </a:solidFill>
                <a:latin typeface="Roboto"/>
                <a:ea typeface="Roboto Black" charset="0"/>
                <a:cs typeface="Roboto Black" charset="0"/>
              </a:rPr>
              <a:t>Stage 1 </a:t>
            </a:r>
            <a:r>
              <a:rPr lang="mr-IN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–</a:t>
            </a:r>
            <a:r>
              <a:rPr lang="en-US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 Consistent process and documentations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471736" y="5673784"/>
            <a:ext cx="3134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3E830"/>
                </a:solidFill>
                <a:latin typeface="Roboto"/>
                <a:ea typeface="Roboto Black" charset="0"/>
                <a:cs typeface="Roboto Black" charset="0"/>
              </a:rPr>
              <a:t>Stage 3 </a:t>
            </a:r>
            <a:r>
              <a:rPr lang="mr-IN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–</a:t>
            </a:r>
            <a:r>
              <a:rPr lang="en-US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 Enhance team performance and learning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5184" y="6042371"/>
            <a:ext cx="12487054" cy="16237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472" y="6331327"/>
            <a:ext cx="1533420" cy="233367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675212" y="400703"/>
            <a:ext cx="5745482" cy="837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SOC Maturity Lifecycle</a:t>
            </a:r>
          </a:p>
        </p:txBody>
      </p:sp>
    </p:spTree>
    <p:extLst>
      <p:ext uri="{BB962C8B-B14F-4D97-AF65-F5344CB8AC3E}">
        <p14:creationId xmlns:p14="http://schemas.microsoft.com/office/powerpoint/2010/main" val="98877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040408" y="3211509"/>
            <a:ext cx="7912285" cy="28984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7887311" y="2732474"/>
            <a:ext cx="37245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3E830"/>
                </a:solidFill>
                <a:latin typeface="Roboto"/>
                <a:ea typeface="Roboto Black" charset="0"/>
                <a:cs typeface="Roboto Black" charset="0"/>
              </a:rPr>
              <a:t>Stage 2 </a:t>
            </a:r>
            <a:r>
              <a:rPr lang="mr-IN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–</a:t>
            </a:r>
            <a:r>
              <a:rPr lang="en-US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 Automate redundant and repeatable steps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9530" y="2732474"/>
            <a:ext cx="35114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3E830"/>
                </a:solidFill>
                <a:latin typeface="Roboto"/>
                <a:ea typeface="Roboto Black" charset="0"/>
                <a:cs typeface="Roboto Black" charset="0"/>
              </a:rPr>
              <a:t>Stage 1 </a:t>
            </a:r>
            <a:r>
              <a:rPr lang="mr-IN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–</a:t>
            </a:r>
            <a:r>
              <a:rPr lang="en-US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 Consistent process and documentations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4298466" y="5500323"/>
            <a:ext cx="3519713" cy="931696"/>
          </a:xfrm>
          <a:prstGeom prst="roundRect">
            <a:avLst/>
          </a:prstGeom>
          <a:solidFill>
            <a:schemeClr val="tx1">
              <a:alpha val="25000"/>
            </a:schemeClr>
          </a:solidFill>
          <a:ln w="44450">
            <a:solidFill>
              <a:srgbClr val="A3E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490996" y="5597477"/>
            <a:ext cx="3134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3E830"/>
                </a:solidFill>
                <a:latin typeface="Roboto"/>
                <a:ea typeface="Roboto Black" charset="0"/>
                <a:cs typeface="Roboto Black" charset="0"/>
              </a:rPr>
              <a:t>Stage 3 </a:t>
            </a:r>
            <a:r>
              <a:rPr lang="mr-IN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–</a:t>
            </a:r>
            <a:r>
              <a:rPr lang="en-US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 Enhance team performance and learning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5184" y="6042371"/>
            <a:ext cx="12487054" cy="16237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472" y="6331327"/>
            <a:ext cx="1533420" cy="233367"/>
          </a:xfrm>
          <a:prstGeom prst="rect">
            <a:avLst/>
          </a:prstGeom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675212" y="400703"/>
            <a:ext cx="5745482" cy="837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SOC Maturity Lifecycle</a:t>
            </a:r>
          </a:p>
        </p:txBody>
      </p:sp>
    </p:spTree>
    <p:extLst>
      <p:ext uri="{BB962C8B-B14F-4D97-AF65-F5344CB8AC3E}">
        <p14:creationId xmlns:p14="http://schemas.microsoft.com/office/powerpoint/2010/main" val="86292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3115131" y="747610"/>
            <a:ext cx="5846970" cy="5846970"/>
          </a:xfrm>
          <a:prstGeom prst="ellipse">
            <a:avLst/>
          </a:prstGeom>
          <a:solidFill>
            <a:schemeClr val="tx1">
              <a:alpha val="15000"/>
            </a:schemeClr>
          </a:solidFill>
          <a:ln w="19050">
            <a:solidFill>
              <a:srgbClr val="A3E8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045298" y="3206619"/>
            <a:ext cx="7912285" cy="299621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8084296" y="2732474"/>
            <a:ext cx="36574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3E830"/>
                </a:solidFill>
                <a:latin typeface="Roboto"/>
                <a:ea typeface="Roboto Black" charset="0"/>
                <a:cs typeface="Roboto Black" charset="0"/>
              </a:rPr>
              <a:t>Stage 2 </a:t>
            </a:r>
            <a:r>
              <a:rPr lang="mr-IN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–</a:t>
            </a:r>
            <a:r>
              <a:rPr lang="en-US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 Automate redundant and repeatable steps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79531" y="2732474"/>
            <a:ext cx="3431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3E830"/>
                </a:solidFill>
                <a:latin typeface="Roboto"/>
                <a:ea typeface="Roboto Black" charset="0"/>
                <a:cs typeface="Roboto Black" charset="0"/>
              </a:rPr>
              <a:t>Stage 1 </a:t>
            </a:r>
            <a:r>
              <a:rPr lang="mr-IN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–</a:t>
            </a:r>
            <a:r>
              <a:rPr lang="en-US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 Consistent process and documentations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471736" y="5673784"/>
            <a:ext cx="3431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A3E830"/>
                </a:solidFill>
                <a:latin typeface="Roboto"/>
                <a:ea typeface="Roboto Black" charset="0"/>
                <a:cs typeface="Roboto Black" charset="0"/>
              </a:rPr>
              <a:t>Stage 3 </a:t>
            </a:r>
            <a:r>
              <a:rPr lang="mr-IN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–</a:t>
            </a:r>
            <a:r>
              <a:rPr lang="en-US" sz="2000" dirty="0">
                <a:solidFill>
                  <a:schemeClr val="bg1"/>
                </a:solidFill>
                <a:latin typeface="Roboto"/>
                <a:ea typeface="Roboto" charset="0"/>
                <a:cs typeface="Roboto" charset="0"/>
              </a:rPr>
              <a:t> Enhance team performance and learning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90109" y="1590770"/>
            <a:ext cx="39438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rPr>
              <a:t>Reduced MTTR &amp; Reduced Cost of Operational Risk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5184" y="6042371"/>
            <a:ext cx="12487054" cy="162370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472" y="6331327"/>
            <a:ext cx="1533420" cy="233367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675212" y="400703"/>
            <a:ext cx="5745482" cy="8376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SOC Maturity Lifecycle</a:t>
            </a:r>
          </a:p>
        </p:txBody>
      </p:sp>
    </p:spTree>
    <p:extLst>
      <p:ext uri="{BB962C8B-B14F-4D97-AF65-F5344CB8AC3E}">
        <p14:creationId xmlns:p14="http://schemas.microsoft.com/office/powerpoint/2010/main" val="78589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12192000" cy="68580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800543" y="3070951"/>
            <a:ext cx="10515600" cy="71609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  <a:defRPr/>
            </a:pPr>
            <a:r>
              <a:rPr lang="en-US" sz="4400" b="1" dirty="0">
                <a:solidFill>
                  <a:schemeClr val="bg1"/>
                </a:solidFill>
                <a:latin typeface="Roboto Black" charset="0"/>
                <a:ea typeface="Roboto Black" charset="0"/>
                <a:cs typeface="Roboto Black" charset="0"/>
              </a:rPr>
              <a:t>A NEW SOLUTION IS NEEDED</a:t>
            </a:r>
            <a:endParaRPr lang="en-US" sz="2400" b="1" dirty="0">
              <a:solidFill>
                <a:schemeClr val="bg1"/>
              </a:solidFill>
              <a:latin typeface="Roboto Black" charset="0"/>
              <a:ea typeface="Roboto Black" charset="0"/>
              <a:cs typeface="Roboto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41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11257</TotalTime>
  <Words>1014</Words>
  <Application>Microsoft Macintosh PowerPoint</Application>
  <PresentationFormat>Widescreen</PresentationFormat>
  <Paragraphs>193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Calibri</vt:lpstr>
      <vt:lpstr>Calibri Light</vt:lpstr>
      <vt:lpstr>Mangal</vt:lpstr>
      <vt:lpstr>Roboto</vt:lpstr>
      <vt:lpstr>Roboto Black</vt:lpstr>
      <vt:lpstr>Symbol</vt:lpstr>
      <vt:lpstr>Wingdings</vt:lpstr>
      <vt:lpstr>Arial</vt:lpstr>
      <vt:lpstr>Office Theme</vt:lpstr>
      <vt:lpstr>Automation, Orchestration and Beyond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ROI The Board Room</vt:lpstr>
      <vt:lpstr>PowerPoint Presentation</vt:lpstr>
      <vt:lpstr>PowerPoint Presentation</vt:lpstr>
      <vt:lpstr>The Demisto Community</vt:lpstr>
      <vt:lpstr>PowerPoint Presentation</vt:lpstr>
      <vt:lpstr>PowerPoint Presentation</vt:lpstr>
      <vt:lpstr>Results</vt:lpstr>
      <vt:lpstr>CASE STUDY: Analysts Prompted Automation: 2 hours to 15 minutes  </vt:lpstr>
      <vt:lpstr>Analysts Prompted Automation: 2 hours to 15 minutes </vt:lpstr>
      <vt:lpstr>Industry Recognition: Incident Response and Orchestration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Caplan</dc:creator>
  <cp:lastModifiedBy>Bob Kruse</cp:lastModifiedBy>
  <cp:revision>272</cp:revision>
  <cp:lastPrinted>2017-04-19T22:14:39Z</cp:lastPrinted>
  <dcterms:created xsi:type="dcterms:W3CDTF">2017-03-14T18:31:41Z</dcterms:created>
  <dcterms:modified xsi:type="dcterms:W3CDTF">2017-05-05T20:28:01Z</dcterms:modified>
</cp:coreProperties>
</file>